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0"/>
  </p:notesMasterIdLst>
  <p:sldIdLst>
    <p:sldId id="257" r:id="rId2"/>
    <p:sldId id="287" r:id="rId3"/>
    <p:sldId id="290" r:id="rId4"/>
    <p:sldId id="289" r:id="rId5"/>
    <p:sldId id="296" r:id="rId6"/>
    <p:sldId id="294" r:id="rId7"/>
    <p:sldId id="288" r:id="rId8"/>
    <p:sldId id="306" r:id="rId9"/>
    <p:sldId id="279" r:id="rId10"/>
    <p:sldId id="282" r:id="rId11"/>
    <p:sldId id="307" r:id="rId12"/>
    <p:sldId id="297" r:id="rId13"/>
    <p:sldId id="305" r:id="rId14"/>
    <p:sldId id="298" r:id="rId15"/>
    <p:sldId id="299" r:id="rId16"/>
    <p:sldId id="285" r:id="rId17"/>
    <p:sldId id="300" r:id="rId18"/>
    <p:sldId id="301" r:id="rId19"/>
    <p:sldId id="302" r:id="rId20"/>
    <p:sldId id="283" r:id="rId21"/>
    <p:sldId id="295" r:id="rId22"/>
    <p:sldId id="260" r:id="rId23"/>
    <p:sldId id="261" r:id="rId24"/>
    <p:sldId id="259" r:id="rId25"/>
    <p:sldId id="263" r:id="rId26"/>
    <p:sldId id="264" r:id="rId27"/>
    <p:sldId id="293" r:id="rId28"/>
    <p:sldId id="265" r:id="rId29"/>
    <p:sldId id="267" r:id="rId30"/>
    <p:sldId id="270" r:id="rId31"/>
    <p:sldId id="271" r:id="rId32"/>
    <p:sldId id="272" r:id="rId33"/>
    <p:sldId id="273" r:id="rId34"/>
    <p:sldId id="275" r:id="rId35"/>
    <p:sldId id="276" r:id="rId36"/>
    <p:sldId id="277" r:id="rId37"/>
    <p:sldId id="303" r:id="rId38"/>
    <p:sldId id="291" r:id="rId39"/>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94660"/>
  </p:normalViewPr>
  <p:slideViewPr>
    <p:cSldViewPr snapToGrid="0">
      <p:cViewPr varScale="1">
        <p:scale>
          <a:sx n="87" d="100"/>
          <a:sy n="87" d="100"/>
        </p:scale>
        <p:origin x="480"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6DDDE45-730E-44BE-A0E7-C78A818C4746}" type="datetimeFigureOut">
              <a:rPr kumimoji="1" lang="ja-JP" altLang="en-US" smtClean="0"/>
              <a:t>2024/9/1</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22E2E83-70DF-4340-83F6-E8EFC52EA645}" type="slidenum">
              <a:rPr kumimoji="1" lang="ja-JP" altLang="en-US" smtClean="0"/>
              <a:t>‹#›</a:t>
            </a:fld>
            <a:endParaRPr kumimoji="1" lang="ja-JP" altLang="en-US"/>
          </a:p>
        </p:txBody>
      </p:sp>
    </p:spTree>
    <p:extLst>
      <p:ext uri="{BB962C8B-B14F-4D97-AF65-F5344CB8AC3E}">
        <p14:creationId xmlns:p14="http://schemas.microsoft.com/office/powerpoint/2010/main" val="306286351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722E2E83-70DF-4340-83F6-E8EFC52EA645}" type="slidenum">
              <a:rPr kumimoji="1" lang="ja-JP" altLang="en-US" smtClean="0"/>
              <a:t>15</a:t>
            </a:fld>
            <a:endParaRPr kumimoji="1" lang="ja-JP" altLang="en-US"/>
          </a:p>
        </p:txBody>
      </p:sp>
    </p:spTree>
    <p:extLst>
      <p:ext uri="{BB962C8B-B14F-4D97-AF65-F5344CB8AC3E}">
        <p14:creationId xmlns:p14="http://schemas.microsoft.com/office/powerpoint/2010/main" val="27201928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722E2E83-70DF-4340-83F6-E8EFC52EA645}" type="slidenum">
              <a:rPr kumimoji="1" lang="ja-JP" altLang="en-US" smtClean="0"/>
              <a:t>23</a:t>
            </a:fld>
            <a:endParaRPr kumimoji="1" lang="ja-JP" altLang="en-US"/>
          </a:p>
        </p:txBody>
      </p:sp>
    </p:spTree>
    <p:extLst>
      <p:ext uri="{BB962C8B-B14F-4D97-AF65-F5344CB8AC3E}">
        <p14:creationId xmlns:p14="http://schemas.microsoft.com/office/powerpoint/2010/main" val="6992709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3D429F5-8431-2A17-3FA7-C2BE7981EB42}"/>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02CAE12A-4A37-FABF-47FB-083DF7695F0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7124F7F2-100B-8CF5-7D46-84E2211AC64B}"/>
              </a:ext>
            </a:extLst>
          </p:cNvPr>
          <p:cNvSpPr>
            <a:spLocks noGrp="1"/>
          </p:cNvSpPr>
          <p:nvPr>
            <p:ph type="dt" sz="half" idx="10"/>
          </p:nvPr>
        </p:nvSpPr>
        <p:spPr/>
        <p:txBody>
          <a:bodyPr/>
          <a:lstStyle/>
          <a:p>
            <a:fld id="{1AA50624-34B7-49C7-BCA3-F52469AF8023}" type="datetimeFigureOut">
              <a:rPr kumimoji="1" lang="ja-JP" altLang="en-US" smtClean="0"/>
              <a:t>2024/9/1</a:t>
            </a:fld>
            <a:endParaRPr kumimoji="1" lang="ja-JP" altLang="en-US"/>
          </a:p>
        </p:txBody>
      </p:sp>
      <p:sp>
        <p:nvSpPr>
          <p:cNvPr id="5" name="フッター プレースホルダー 4">
            <a:extLst>
              <a:ext uri="{FF2B5EF4-FFF2-40B4-BE49-F238E27FC236}">
                <a16:creationId xmlns:a16="http://schemas.microsoft.com/office/drawing/2014/main" id="{3E0171AE-7796-D4FB-69BD-88C112FE4A32}"/>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34A67DED-160D-8954-7E1A-D7FF81CC44FA}"/>
              </a:ext>
            </a:extLst>
          </p:cNvPr>
          <p:cNvSpPr>
            <a:spLocks noGrp="1"/>
          </p:cNvSpPr>
          <p:nvPr>
            <p:ph type="sldNum" sz="quarter" idx="12"/>
          </p:nvPr>
        </p:nvSpPr>
        <p:spPr/>
        <p:txBody>
          <a:bodyPr/>
          <a:lstStyle/>
          <a:p>
            <a:fld id="{B91860DF-1021-41AB-8F80-B8FCA346FC6B}" type="slidenum">
              <a:rPr kumimoji="1" lang="ja-JP" altLang="en-US" smtClean="0"/>
              <a:t>‹#›</a:t>
            </a:fld>
            <a:endParaRPr kumimoji="1" lang="ja-JP" altLang="en-US"/>
          </a:p>
        </p:txBody>
      </p:sp>
    </p:spTree>
    <p:extLst>
      <p:ext uri="{BB962C8B-B14F-4D97-AF65-F5344CB8AC3E}">
        <p14:creationId xmlns:p14="http://schemas.microsoft.com/office/powerpoint/2010/main" val="16153432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9FF3F7D-0576-9A2D-CD29-2BD9870FA6C3}"/>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A8371397-5D6E-80D9-249C-1E22D37B7AAC}"/>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197CA081-2B4F-AC39-4CD0-6D0FA74CE0AD}"/>
              </a:ext>
            </a:extLst>
          </p:cNvPr>
          <p:cNvSpPr>
            <a:spLocks noGrp="1"/>
          </p:cNvSpPr>
          <p:nvPr>
            <p:ph type="dt" sz="half" idx="10"/>
          </p:nvPr>
        </p:nvSpPr>
        <p:spPr/>
        <p:txBody>
          <a:bodyPr/>
          <a:lstStyle/>
          <a:p>
            <a:fld id="{1AA50624-34B7-49C7-BCA3-F52469AF8023}" type="datetimeFigureOut">
              <a:rPr kumimoji="1" lang="ja-JP" altLang="en-US" smtClean="0"/>
              <a:t>2024/9/1</a:t>
            </a:fld>
            <a:endParaRPr kumimoji="1" lang="ja-JP" altLang="en-US"/>
          </a:p>
        </p:txBody>
      </p:sp>
      <p:sp>
        <p:nvSpPr>
          <p:cNvPr id="5" name="フッター プレースホルダー 4">
            <a:extLst>
              <a:ext uri="{FF2B5EF4-FFF2-40B4-BE49-F238E27FC236}">
                <a16:creationId xmlns:a16="http://schemas.microsoft.com/office/drawing/2014/main" id="{E456EE1D-2A04-A578-F37A-AC10AD736F98}"/>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70352B36-A534-9160-17B3-99ADB9A164F8}"/>
              </a:ext>
            </a:extLst>
          </p:cNvPr>
          <p:cNvSpPr>
            <a:spLocks noGrp="1"/>
          </p:cNvSpPr>
          <p:nvPr>
            <p:ph type="sldNum" sz="quarter" idx="12"/>
          </p:nvPr>
        </p:nvSpPr>
        <p:spPr/>
        <p:txBody>
          <a:bodyPr/>
          <a:lstStyle/>
          <a:p>
            <a:fld id="{B91860DF-1021-41AB-8F80-B8FCA346FC6B}" type="slidenum">
              <a:rPr kumimoji="1" lang="ja-JP" altLang="en-US" smtClean="0"/>
              <a:t>‹#›</a:t>
            </a:fld>
            <a:endParaRPr kumimoji="1" lang="ja-JP" altLang="en-US"/>
          </a:p>
        </p:txBody>
      </p:sp>
    </p:spTree>
    <p:extLst>
      <p:ext uri="{BB962C8B-B14F-4D97-AF65-F5344CB8AC3E}">
        <p14:creationId xmlns:p14="http://schemas.microsoft.com/office/powerpoint/2010/main" val="29505537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34E24CC6-BF44-264C-762A-0CAA06557D02}"/>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EFA009B1-E745-37A8-ECBF-3AA577E72D8B}"/>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CBB4EDC5-344B-559B-6322-A8323672997E}"/>
              </a:ext>
            </a:extLst>
          </p:cNvPr>
          <p:cNvSpPr>
            <a:spLocks noGrp="1"/>
          </p:cNvSpPr>
          <p:nvPr>
            <p:ph type="dt" sz="half" idx="10"/>
          </p:nvPr>
        </p:nvSpPr>
        <p:spPr/>
        <p:txBody>
          <a:bodyPr/>
          <a:lstStyle/>
          <a:p>
            <a:fld id="{1AA50624-34B7-49C7-BCA3-F52469AF8023}" type="datetimeFigureOut">
              <a:rPr kumimoji="1" lang="ja-JP" altLang="en-US" smtClean="0"/>
              <a:t>2024/9/1</a:t>
            </a:fld>
            <a:endParaRPr kumimoji="1" lang="ja-JP" altLang="en-US"/>
          </a:p>
        </p:txBody>
      </p:sp>
      <p:sp>
        <p:nvSpPr>
          <p:cNvPr id="5" name="フッター プレースホルダー 4">
            <a:extLst>
              <a:ext uri="{FF2B5EF4-FFF2-40B4-BE49-F238E27FC236}">
                <a16:creationId xmlns:a16="http://schemas.microsoft.com/office/drawing/2014/main" id="{330F84CF-5602-76EB-C70C-15FFB7841479}"/>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10065D18-23F1-61F1-C5BA-F917A6092232}"/>
              </a:ext>
            </a:extLst>
          </p:cNvPr>
          <p:cNvSpPr>
            <a:spLocks noGrp="1"/>
          </p:cNvSpPr>
          <p:nvPr>
            <p:ph type="sldNum" sz="quarter" idx="12"/>
          </p:nvPr>
        </p:nvSpPr>
        <p:spPr/>
        <p:txBody>
          <a:bodyPr/>
          <a:lstStyle/>
          <a:p>
            <a:fld id="{B91860DF-1021-41AB-8F80-B8FCA346FC6B}" type="slidenum">
              <a:rPr kumimoji="1" lang="ja-JP" altLang="en-US" smtClean="0"/>
              <a:t>‹#›</a:t>
            </a:fld>
            <a:endParaRPr kumimoji="1" lang="ja-JP" altLang="en-US"/>
          </a:p>
        </p:txBody>
      </p:sp>
    </p:spTree>
    <p:extLst>
      <p:ext uri="{BB962C8B-B14F-4D97-AF65-F5344CB8AC3E}">
        <p14:creationId xmlns:p14="http://schemas.microsoft.com/office/powerpoint/2010/main" val="485388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AD6CDA1-0BDB-C34C-3625-2FF4986AAB74}"/>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B7624EF7-2CB1-E24F-E24F-DE4879D91F5F}"/>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FECB0E6D-B134-4D55-6865-5F358004A922}"/>
              </a:ext>
            </a:extLst>
          </p:cNvPr>
          <p:cNvSpPr>
            <a:spLocks noGrp="1"/>
          </p:cNvSpPr>
          <p:nvPr>
            <p:ph type="dt" sz="half" idx="10"/>
          </p:nvPr>
        </p:nvSpPr>
        <p:spPr/>
        <p:txBody>
          <a:bodyPr/>
          <a:lstStyle/>
          <a:p>
            <a:fld id="{1AA50624-34B7-49C7-BCA3-F52469AF8023}" type="datetimeFigureOut">
              <a:rPr kumimoji="1" lang="ja-JP" altLang="en-US" smtClean="0"/>
              <a:t>2024/9/1</a:t>
            </a:fld>
            <a:endParaRPr kumimoji="1" lang="ja-JP" altLang="en-US"/>
          </a:p>
        </p:txBody>
      </p:sp>
      <p:sp>
        <p:nvSpPr>
          <p:cNvPr id="5" name="フッター プレースホルダー 4">
            <a:extLst>
              <a:ext uri="{FF2B5EF4-FFF2-40B4-BE49-F238E27FC236}">
                <a16:creationId xmlns:a16="http://schemas.microsoft.com/office/drawing/2014/main" id="{B80F1809-4E0F-D9AB-0A7C-2EE878BF06E9}"/>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873FF174-BF5A-2E19-4CB7-F123C8678AE4}"/>
              </a:ext>
            </a:extLst>
          </p:cNvPr>
          <p:cNvSpPr>
            <a:spLocks noGrp="1"/>
          </p:cNvSpPr>
          <p:nvPr>
            <p:ph type="sldNum" sz="quarter" idx="12"/>
          </p:nvPr>
        </p:nvSpPr>
        <p:spPr/>
        <p:txBody>
          <a:bodyPr/>
          <a:lstStyle/>
          <a:p>
            <a:fld id="{B91860DF-1021-41AB-8F80-B8FCA346FC6B}" type="slidenum">
              <a:rPr kumimoji="1" lang="ja-JP" altLang="en-US" smtClean="0"/>
              <a:t>‹#›</a:t>
            </a:fld>
            <a:endParaRPr kumimoji="1" lang="ja-JP" altLang="en-US"/>
          </a:p>
        </p:txBody>
      </p:sp>
    </p:spTree>
    <p:extLst>
      <p:ext uri="{BB962C8B-B14F-4D97-AF65-F5344CB8AC3E}">
        <p14:creationId xmlns:p14="http://schemas.microsoft.com/office/powerpoint/2010/main" val="25510794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9C12B72-DA9B-3BDA-3CC9-892BBBC6C8B1}"/>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665577C9-B522-4570-83C1-224442D7D78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B7DEEC5D-D798-E1E4-5254-E171F4E6EFE0}"/>
              </a:ext>
            </a:extLst>
          </p:cNvPr>
          <p:cNvSpPr>
            <a:spLocks noGrp="1"/>
          </p:cNvSpPr>
          <p:nvPr>
            <p:ph type="dt" sz="half" idx="10"/>
          </p:nvPr>
        </p:nvSpPr>
        <p:spPr/>
        <p:txBody>
          <a:bodyPr/>
          <a:lstStyle/>
          <a:p>
            <a:fld id="{1AA50624-34B7-49C7-BCA3-F52469AF8023}" type="datetimeFigureOut">
              <a:rPr kumimoji="1" lang="ja-JP" altLang="en-US" smtClean="0"/>
              <a:t>2024/9/1</a:t>
            </a:fld>
            <a:endParaRPr kumimoji="1" lang="ja-JP" altLang="en-US"/>
          </a:p>
        </p:txBody>
      </p:sp>
      <p:sp>
        <p:nvSpPr>
          <p:cNvPr id="5" name="フッター プレースホルダー 4">
            <a:extLst>
              <a:ext uri="{FF2B5EF4-FFF2-40B4-BE49-F238E27FC236}">
                <a16:creationId xmlns:a16="http://schemas.microsoft.com/office/drawing/2014/main" id="{657F8283-1F02-FAE4-C007-F382E27D5576}"/>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EF6F8A0F-5BFA-39CD-69E9-D170851E8623}"/>
              </a:ext>
            </a:extLst>
          </p:cNvPr>
          <p:cNvSpPr>
            <a:spLocks noGrp="1"/>
          </p:cNvSpPr>
          <p:nvPr>
            <p:ph type="sldNum" sz="quarter" idx="12"/>
          </p:nvPr>
        </p:nvSpPr>
        <p:spPr/>
        <p:txBody>
          <a:bodyPr/>
          <a:lstStyle/>
          <a:p>
            <a:fld id="{B91860DF-1021-41AB-8F80-B8FCA346FC6B}" type="slidenum">
              <a:rPr kumimoji="1" lang="ja-JP" altLang="en-US" smtClean="0"/>
              <a:t>‹#›</a:t>
            </a:fld>
            <a:endParaRPr kumimoji="1" lang="ja-JP" altLang="en-US"/>
          </a:p>
        </p:txBody>
      </p:sp>
    </p:spTree>
    <p:extLst>
      <p:ext uri="{BB962C8B-B14F-4D97-AF65-F5344CB8AC3E}">
        <p14:creationId xmlns:p14="http://schemas.microsoft.com/office/powerpoint/2010/main" val="6881763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B09598B-13DD-8E3B-746A-C740C3DC6D34}"/>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C94133F8-A10B-79CC-D36B-8A6BC5023CC0}"/>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3B74C9C6-8D73-4522-A0F9-530818E9ED70}"/>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AE76226F-6DFF-779A-3081-70B5AFD36456}"/>
              </a:ext>
            </a:extLst>
          </p:cNvPr>
          <p:cNvSpPr>
            <a:spLocks noGrp="1"/>
          </p:cNvSpPr>
          <p:nvPr>
            <p:ph type="dt" sz="half" idx="10"/>
          </p:nvPr>
        </p:nvSpPr>
        <p:spPr/>
        <p:txBody>
          <a:bodyPr/>
          <a:lstStyle/>
          <a:p>
            <a:fld id="{1AA50624-34B7-49C7-BCA3-F52469AF8023}" type="datetimeFigureOut">
              <a:rPr kumimoji="1" lang="ja-JP" altLang="en-US" smtClean="0"/>
              <a:t>2024/9/1</a:t>
            </a:fld>
            <a:endParaRPr kumimoji="1" lang="ja-JP" altLang="en-US"/>
          </a:p>
        </p:txBody>
      </p:sp>
      <p:sp>
        <p:nvSpPr>
          <p:cNvPr id="6" name="フッター プレースホルダー 5">
            <a:extLst>
              <a:ext uri="{FF2B5EF4-FFF2-40B4-BE49-F238E27FC236}">
                <a16:creationId xmlns:a16="http://schemas.microsoft.com/office/drawing/2014/main" id="{7C0923E4-B3F5-6179-B5B8-DE5D7F7B513D}"/>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8D1B0690-BED4-2930-6689-BCC1E6E319D1}"/>
              </a:ext>
            </a:extLst>
          </p:cNvPr>
          <p:cNvSpPr>
            <a:spLocks noGrp="1"/>
          </p:cNvSpPr>
          <p:nvPr>
            <p:ph type="sldNum" sz="quarter" idx="12"/>
          </p:nvPr>
        </p:nvSpPr>
        <p:spPr/>
        <p:txBody>
          <a:bodyPr/>
          <a:lstStyle/>
          <a:p>
            <a:fld id="{B91860DF-1021-41AB-8F80-B8FCA346FC6B}" type="slidenum">
              <a:rPr kumimoji="1" lang="ja-JP" altLang="en-US" smtClean="0"/>
              <a:t>‹#›</a:t>
            </a:fld>
            <a:endParaRPr kumimoji="1" lang="ja-JP" altLang="en-US"/>
          </a:p>
        </p:txBody>
      </p:sp>
    </p:spTree>
    <p:extLst>
      <p:ext uri="{BB962C8B-B14F-4D97-AF65-F5344CB8AC3E}">
        <p14:creationId xmlns:p14="http://schemas.microsoft.com/office/powerpoint/2010/main" val="28647997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8CEE2EF-3B9D-2516-665B-70AC1B425782}"/>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35F552B2-D041-155D-5A04-C088A74AC11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65C36E4C-B2F9-FB7F-D035-F9A42B3B02A8}"/>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BFD1C28B-9650-E034-6D97-D79C80E5D68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000F0E83-CED2-A630-BF87-FFDC437A79CD}"/>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6E23E537-F3C1-5045-F37E-9AC9BF774280}"/>
              </a:ext>
            </a:extLst>
          </p:cNvPr>
          <p:cNvSpPr>
            <a:spLocks noGrp="1"/>
          </p:cNvSpPr>
          <p:nvPr>
            <p:ph type="dt" sz="half" idx="10"/>
          </p:nvPr>
        </p:nvSpPr>
        <p:spPr/>
        <p:txBody>
          <a:bodyPr/>
          <a:lstStyle/>
          <a:p>
            <a:fld id="{1AA50624-34B7-49C7-BCA3-F52469AF8023}" type="datetimeFigureOut">
              <a:rPr kumimoji="1" lang="ja-JP" altLang="en-US" smtClean="0"/>
              <a:t>2024/9/1</a:t>
            </a:fld>
            <a:endParaRPr kumimoji="1" lang="ja-JP" altLang="en-US"/>
          </a:p>
        </p:txBody>
      </p:sp>
      <p:sp>
        <p:nvSpPr>
          <p:cNvPr id="8" name="フッター プレースホルダー 7">
            <a:extLst>
              <a:ext uri="{FF2B5EF4-FFF2-40B4-BE49-F238E27FC236}">
                <a16:creationId xmlns:a16="http://schemas.microsoft.com/office/drawing/2014/main" id="{47C70FE4-6766-BDC8-417D-F38B9DE94522}"/>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374E2F4D-D8FA-07AE-DD82-2A724DE735E5}"/>
              </a:ext>
            </a:extLst>
          </p:cNvPr>
          <p:cNvSpPr>
            <a:spLocks noGrp="1"/>
          </p:cNvSpPr>
          <p:nvPr>
            <p:ph type="sldNum" sz="quarter" idx="12"/>
          </p:nvPr>
        </p:nvSpPr>
        <p:spPr/>
        <p:txBody>
          <a:bodyPr/>
          <a:lstStyle/>
          <a:p>
            <a:fld id="{B91860DF-1021-41AB-8F80-B8FCA346FC6B}" type="slidenum">
              <a:rPr kumimoji="1" lang="ja-JP" altLang="en-US" smtClean="0"/>
              <a:t>‹#›</a:t>
            </a:fld>
            <a:endParaRPr kumimoji="1" lang="ja-JP" altLang="en-US"/>
          </a:p>
        </p:txBody>
      </p:sp>
    </p:spTree>
    <p:extLst>
      <p:ext uri="{BB962C8B-B14F-4D97-AF65-F5344CB8AC3E}">
        <p14:creationId xmlns:p14="http://schemas.microsoft.com/office/powerpoint/2010/main" val="16392501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9173C81-0DBE-427F-AF88-6092E947F98E}"/>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10D177A2-5F65-9234-46AD-9AA9B6BF2847}"/>
              </a:ext>
            </a:extLst>
          </p:cNvPr>
          <p:cNvSpPr>
            <a:spLocks noGrp="1"/>
          </p:cNvSpPr>
          <p:nvPr>
            <p:ph type="dt" sz="half" idx="10"/>
          </p:nvPr>
        </p:nvSpPr>
        <p:spPr/>
        <p:txBody>
          <a:bodyPr/>
          <a:lstStyle/>
          <a:p>
            <a:fld id="{1AA50624-34B7-49C7-BCA3-F52469AF8023}" type="datetimeFigureOut">
              <a:rPr kumimoji="1" lang="ja-JP" altLang="en-US" smtClean="0"/>
              <a:t>2024/9/1</a:t>
            </a:fld>
            <a:endParaRPr kumimoji="1" lang="ja-JP" altLang="en-US"/>
          </a:p>
        </p:txBody>
      </p:sp>
      <p:sp>
        <p:nvSpPr>
          <p:cNvPr id="4" name="フッター プレースホルダー 3">
            <a:extLst>
              <a:ext uri="{FF2B5EF4-FFF2-40B4-BE49-F238E27FC236}">
                <a16:creationId xmlns:a16="http://schemas.microsoft.com/office/drawing/2014/main" id="{9E625967-1E4E-9F26-4F58-58F8B85448E9}"/>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A67F9439-3444-C960-F204-ADC440B7B271}"/>
              </a:ext>
            </a:extLst>
          </p:cNvPr>
          <p:cNvSpPr>
            <a:spLocks noGrp="1"/>
          </p:cNvSpPr>
          <p:nvPr>
            <p:ph type="sldNum" sz="quarter" idx="12"/>
          </p:nvPr>
        </p:nvSpPr>
        <p:spPr/>
        <p:txBody>
          <a:bodyPr/>
          <a:lstStyle/>
          <a:p>
            <a:fld id="{B91860DF-1021-41AB-8F80-B8FCA346FC6B}" type="slidenum">
              <a:rPr kumimoji="1" lang="ja-JP" altLang="en-US" smtClean="0"/>
              <a:t>‹#›</a:t>
            </a:fld>
            <a:endParaRPr kumimoji="1" lang="ja-JP" altLang="en-US"/>
          </a:p>
        </p:txBody>
      </p:sp>
    </p:spTree>
    <p:extLst>
      <p:ext uri="{BB962C8B-B14F-4D97-AF65-F5344CB8AC3E}">
        <p14:creationId xmlns:p14="http://schemas.microsoft.com/office/powerpoint/2010/main" val="8786780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60EF89AF-8FB9-4700-ECAA-B42FFC8ED208}"/>
              </a:ext>
            </a:extLst>
          </p:cNvPr>
          <p:cNvSpPr>
            <a:spLocks noGrp="1"/>
          </p:cNvSpPr>
          <p:nvPr>
            <p:ph type="dt" sz="half" idx="10"/>
          </p:nvPr>
        </p:nvSpPr>
        <p:spPr/>
        <p:txBody>
          <a:bodyPr/>
          <a:lstStyle/>
          <a:p>
            <a:fld id="{1AA50624-34B7-49C7-BCA3-F52469AF8023}" type="datetimeFigureOut">
              <a:rPr kumimoji="1" lang="ja-JP" altLang="en-US" smtClean="0"/>
              <a:t>2024/9/1</a:t>
            </a:fld>
            <a:endParaRPr kumimoji="1" lang="ja-JP" altLang="en-US"/>
          </a:p>
        </p:txBody>
      </p:sp>
      <p:sp>
        <p:nvSpPr>
          <p:cNvPr id="3" name="フッター プレースホルダー 2">
            <a:extLst>
              <a:ext uri="{FF2B5EF4-FFF2-40B4-BE49-F238E27FC236}">
                <a16:creationId xmlns:a16="http://schemas.microsoft.com/office/drawing/2014/main" id="{2C150871-FB89-798B-C8B8-9F090C17EF41}"/>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3EFE5622-F5C5-584E-49ED-21E0EEBEC946}"/>
              </a:ext>
            </a:extLst>
          </p:cNvPr>
          <p:cNvSpPr>
            <a:spLocks noGrp="1"/>
          </p:cNvSpPr>
          <p:nvPr>
            <p:ph type="sldNum" sz="quarter" idx="12"/>
          </p:nvPr>
        </p:nvSpPr>
        <p:spPr/>
        <p:txBody>
          <a:bodyPr/>
          <a:lstStyle/>
          <a:p>
            <a:fld id="{B91860DF-1021-41AB-8F80-B8FCA346FC6B}" type="slidenum">
              <a:rPr kumimoji="1" lang="ja-JP" altLang="en-US" smtClean="0"/>
              <a:t>‹#›</a:t>
            </a:fld>
            <a:endParaRPr kumimoji="1" lang="ja-JP" altLang="en-US"/>
          </a:p>
        </p:txBody>
      </p:sp>
    </p:spTree>
    <p:extLst>
      <p:ext uri="{BB962C8B-B14F-4D97-AF65-F5344CB8AC3E}">
        <p14:creationId xmlns:p14="http://schemas.microsoft.com/office/powerpoint/2010/main" val="4203058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B4B1112-AF63-03BB-84F8-AF6109EC0905}"/>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77773061-31D1-DAEB-09C8-CFB809AF13B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2644DDCC-449B-A689-4041-0139375FFBC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05ACE8D1-9754-A128-D28A-AF23B764EDE7}"/>
              </a:ext>
            </a:extLst>
          </p:cNvPr>
          <p:cNvSpPr>
            <a:spLocks noGrp="1"/>
          </p:cNvSpPr>
          <p:nvPr>
            <p:ph type="dt" sz="half" idx="10"/>
          </p:nvPr>
        </p:nvSpPr>
        <p:spPr/>
        <p:txBody>
          <a:bodyPr/>
          <a:lstStyle/>
          <a:p>
            <a:fld id="{1AA50624-34B7-49C7-BCA3-F52469AF8023}" type="datetimeFigureOut">
              <a:rPr kumimoji="1" lang="ja-JP" altLang="en-US" smtClean="0"/>
              <a:t>2024/9/1</a:t>
            </a:fld>
            <a:endParaRPr kumimoji="1" lang="ja-JP" altLang="en-US"/>
          </a:p>
        </p:txBody>
      </p:sp>
      <p:sp>
        <p:nvSpPr>
          <p:cNvPr id="6" name="フッター プレースホルダー 5">
            <a:extLst>
              <a:ext uri="{FF2B5EF4-FFF2-40B4-BE49-F238E27FC236}">
                <a16:creationId xmlns:a16="http://schemas.microsoft.com/office/drawing/2014/main" id="{572CBB10-9F64-A126-CB02-D499972B6292}"/>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A11C9951-FBC9-5CB2-7A3A-A3A2FBE0D9A1}"/>
              </a:ext>
            </a:extLst>
          </p:cNvPr>
          <p:cNvSpPr>
            <a:spLocks noGrp="1"/>
          </p:cNvSpPr>
          <p:nvPr>
            <p:ph type="sldNum" sz="quarter" idx="12"/>
          </p:nvPr>
        </p:nvSpPr>
        <p:spPr/>
        <p:txBody>
          <a:bodyPr/>
          <a:lstStyle/>
          <a:p>
            <a:fld id="{B91860DF-1021-41AB-8F80-B8FCA346FC6B}" type="slidenum">
              <a:rPr kumimoji="1" lang="ja-JP" altLang="en-US" smtClean="0"/>
              <a:t>‹#›</a:t>
            </a:fld>
            <a:endParaRPr kumimoji="1" lang="ja-JP" altLang="en-US"/>
          </a:p>
        </p:txBody>
      </p:sp>
    </p:spTree>
    <p:extLst>
      <p:ext uri="{BB962C8B-B14F-4D97-AF65-F5344CB8AC3E}">
        <p14:creationId xmlns:p14="http://schemas.microsoft.com/office/powerpoint/2010/main" val="7922161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353DB9E-0269-DF0E-042C-88F2DFC40C9C}"/>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98D491E8-3B3F-E733-A9F8-2AF97359B39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921EA697-2758-B2C6-1EDF-30C81F9B46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E3053C46-8FD3-83B8-68DA-3F07D7B5D17E}"/>
              </a:ext>
            </a:extLst>
          </p:cNvPr>
          <p:cNvSpPr>
            <a:spLocks noGrp="1"/>
          </p:cNvSpPr>
          <p:nvPr>
            <p:ph type="dt" sz="half" idx="10"/>
          </p:nvPr>
        </p:nvSpPr>
        <p:spPr/>
        <p:txBody>
          <a:bodyPr/>
          <a:lstStyle/>
          <a:p>
            <a:fld id="{1AA50624-34B7-49C7-BCA3-F52469AF8023}" type="datetimeFigureOut">
              <a:rPr kumimoji="1" lang="ja-JP" altLang="en-US" smtClean="0"/>
              <a:t>2024/9/1</a:t>
            </a:fld>
            <a:endParaRPr kumimoji="1" lang="ja-JP" altLang="en-US"/>
          </a:p>
        </p:txBody>
      </p:sp>
      <p:sp>
        <p:nvSpPr>
          <p:cNvPr id="6" name="フッター プレースホルダー 5">
            <a:extLst>
              <a:ext uri="{FF2B5EF4-FFF2-40B4-BE49-F238E27FC236}">
                <a16:creationId xmlns:a16="http://schemas.microsoft.com/office/drawing/2014/main" id="{BF6FF85A-0A22-426D-F739-C15E3A82F178}"/>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751AEB45-774E-5CF6-2E36-181A27975327}"/>
              </a:ext>
            </a:extLst>
          </p:cNvPr>
          <p:cNvSpPr>
            <a:spLocks noGrp="1"/>
          </p:cNvSpPr>
          <p:nvPr>
            <p:ph type="sldNum" sz="quarter" idx="12"/>
          </p:nvPr>
        </p:nvSpPr>
        <p:spPr/>
        <p:txBody>
          <a:bodyPr/>
          <a:lstStyle/>
          <a:p>
            <a:fld id="{B91860DF-1021-41AB-8F80-B8FCA346FC6B}" type="slidenum">
              <a:rPr kumimoji="1" lang="ja-JP" altLang="en-US" smtClean="0"/>
              <a:t>‹#›</a:t>
            </a:fld>
            <a:endParaRPr kumimoji="1" lang="ja-JP" altLang="en-US"/>
          </a:p>
        </p:txBody>
      </p:sp>
    </p:spTree>
    <p:extLst>
      <p:ext uri="{BB962C8B-B14F-4D97-AF65-F5344CB8AC3E}">
        <p14:creationId xmlns:p14="http://schemas.microsoft.com/office/powerpoint/2010/main" val="4204595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4EE7B9D5-F344-865F-C2D5-4A42CF6AE48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8127DE25-99F3-0312-7E1C-816867F931E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563640D4-3965-758C-E83E-7466066E78D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AA50624-34B7-49C7-BCA3-F52469AF8023}" type="datetimeFigureOut">
              <a:rPr kumimoji="1" lang="ja-JP" altLang="en-US" smtClean="0"/>
              <a:t>2024/9/1</a:t>
            </a:fld>
            <a:endParaRPr kumimoji="1" lang="ja-JP" altLang="en-US"/>
          </a:p>
        </p:txBody>
      </p:sp>
      <p:sp>
        <p:nvSpPr>
          <p:cNvPr id="5" name="フッター プレースホルダー 4">
            <a:extLst>
              <a:ext uri="{FF2B5EF4-FFF2-40B4-BE49-F238E27FC236}">
                <a16:creationId xmlns:a16="http://schemas.microsoft.com/office/drawing/2014/main" id="{D93CC68F-798D-44CE-79F6-9F439391829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5ACB7828-EFE9-C7A1-6B49-6D2E83065B9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91860DF-1021-41AB-8F80-B8FCA346FC6B}" type="slidenum">
              <a:rPr kumimoji="1" lang="ja-JP" altLang="en-US" smtClean="0"/>
              <a:t>‹#›</a:t>
            </a:fld>
            <a:endParaRPr kumimoji="1" lang="ja-JP" altLang="en-US"/>
          </a:p>
        </p:txBody>
      </p:sp>
    </p:spTree>
    <p:extLst>
      <p:ext uri="{BB962C8B-B14F-4D97-AF65-F5344CB8AC3E}">
        <p14:creationId xmlns:p14="http://schemas.microsoft.com/office/powerpoint/2010/main" val="16417092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hamachan.info/win11-edge-split/" TargetMode="Externa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hyperlink" Target="https://chromewebstore.google.com/detail/markdown-viewer/ckkdlimhmcjmikdlpkmbgfkaikojcbjk" TargetMode="External"/><Relationship Id="rId2" Type="http://schemas.openxmlformats.org/officeDocument/2006/relationships/hyperlink" Target="https://microsoftedge.microsoft.com/addons/detail/markdown-viewer/cgfmehpekedojlmjepoimbfcafopimdg" TargetMode="Externa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27.emf"/><Relationship Id="rId1" Type="http://schemas.openxmlformats.org/officeDocument/2006/relationships/slideLayout" Target="../slideLayouts/slideLayout7.xml"/><Relationship Id="rId4" Type="http://schemas.openxmlformats.org/officeDocument/2006/relationships/image" Target="../media/image29.emf"/></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hyperlink" Target="https://github.com/ueharaLab/python_index" TargetMode="Externa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hyperlink" Target="https://miyashimo-studio.jp/blog/detail/chrome-plugin-tab-resize/" TargetMode="External"/><Relationship Id="rId2" Type="http://schemas.openxmlformats.org/officeDocument/2006/relationships/hyperlink" Target="https://chromewebstore.google.com/detail/tab-resize-split-screen-l/bkpenclhmiealbebdopglffmfdiilejc?hl=ja" TargetMode="External"/><Relationship Id="rId1" Type="http://schemas.openxmlformats.org/officeDocument/2006/relationships/slideLayout" Target="../slideLayouts/slideLayout7.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F2A1907E-332C-33D7-9B9E-AB1251A23D57}"/>
              </a:ext>
            </a:extLst>
          </p:cNvPr>
          <p:cNvSpPr txBox="1"/>
          <p:nvPr/>
        </p:nvSpPr>
        <p:spPr>
          <a:xfrm>
            <a:off x="3541546" y="2672862"/>
            <a:ext cx="4339650" cy="646331"/>
          </a:xfrm>
          <a:prstGeom prst="rect">
            <a:avLst/>
          </a:prstGeom>
          <a:noFill/>
        </p:spPr>
        <p:txBody>
          <a:bodyPr wrap="none" rtlCol="0">
            <a:spAutoFit/>
          </a:bodyPr>
          <a:lstStyle/>
          <a:p>
            <a:pPr algn="l"/>
            <a:r>
              <a:rPr kumimoji="1" lang="ja-JP" altLang="en-US" sz="3600" dirty="0">
                <a:latin typeface="メイリオ" panose="020B0604030504040204" pitchFamily="50" charset="-128"/>
                <a:ea typeface="メイリオ" panose="020B0604030504040204" pitchFamily="50" charset="-128"/>
              </a:rPr>
              <a:t>受講方法と成績評価</a:t>
            </a:r>
          </a:p>
        </p:txBody>
      </p:sp>
    </p:spTree>
    <p:extLst>
      <p:ext uri="{BB962C8B-B14F-4D97-AF65-F5344CB8AC3E}">
        <p14:creationId xmlns:p14="http://schemas.microsoft.com/office/powerpoint/2010/main" val="16480045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3FBD25B6-A698-8B48-FF5F-B5B8E53C6A16}"/>
              </a:ext>
            </a:extLst>
          </p:cNvPr>
          <p:cNvSpPr txBox="1"/>
          <p:nvPr/>
        </p:nvSpPr>
        <p:spPr>
          <a:xfrm>
            <a:off x="931985" y="413211"/>
            <a:ext cx="1529586" cy="523220"/>
          </a:xfrm>
          <a:prstGeom prst="rect">
            <a:avLst/>
          </a:prstGeom>
          <a:noFill/>
        </p:spPr>
        <p:txBody>
          <a:bodyPr wrap="none" rtlCol="0">
            <a:spAutoFit/>
          </a:bodyPr>
          <a:lstStyle/>
          <a:p>
            <a:pPr algn="l"/>
            <a:r>
              <a:rPr kumimoji="1" lang="en-US" altLang="ja-JP" sz="2800" dirty="0">
                <a:latin typeface="メイリオ" panose="020B0604030504040204" pitchFamily="50" charset="-128"/>
                <a:ea typeface="メイリオ" panose="020B0604030504040204" pitchFamily="50" charset="-128"/>
              </a:rPr>
              <a:t>Edge </a:t>
            </a:r>
            <a:r>
              <a:rPr kumimoji="1" lang="ja-JP" altLang="en-US" sz="2800" dirty="0">
                <a:latin typeface="メイリオ" panose="020B0604030504040204" pitchFamily="50" charset="-128"/>
                <a:ea typeface="メイリオ" panose="020B0604030504040204" pitchFamily="50" charset="-128"/>
              </a:rPr>
              <a:t>版</a:t>
            </a:r>
          </a:p>
        </p:txBody>
      </p:sp>
      <p:sp>
        <p:nvSpPr>
          <p:cNvPr id="6" name="テキスト ボックス 5">
            <a:extLst>
              <a:ext uri="{FF2B5EF4-FFF2-40B4-BE49-F238E27FC236}">
                <a16:creationId xmlns:a16="http://schemas.microsoft.com/office/drawing/2014/main" id="{D1D812A1-BBAF-3069-9B03-D4329E3C564F}"/>
              </a:ext>
            </a:extLst>
          </p:cNvPr>
          <p:cNvSpPr txBox="1"/>
          <p:nvPr/>
        </p:nvSpPr>
        <p:spPr>
          <a:xfrm>
            <a:off x="931985" y="1019880"/>
            <a:ext cx="4725974" cy="461665"/>
          </a:xfrm>
          <a:prstGeom prst="rect">
            <a:avLst/>
          </a:prstGeom>
          <a:noFill/>
        </p:spPr>
        <p:txBody>
          <a:bodyPr wrap="none" rtlCol="0">
            <a:spAutoFit/>
          </a:bodyPr>
          <a:lstStyle/>
          <a:p>
            <a:pPr algn="l"/>
            <a:r>
              <a:rPr kumimoji="1" lang="en-US" altLang="ja-JP" sz="2400" dirty="0">
                <a:latin typeface="メイリオ" panose="020B0604030504040204" pitchFamily="50" charset="-128"/>
                <a:ea typeface="メイリオ" panose="020B0604030504040204" pitchFamily="50" charset="-128"/>
              </a:rPr>
              <a:t>Edge </a:t>
            </a:r>
            <a:r>
              <a:rPr kumimoji="1" lang="ja-JP" altLang="en-US" sz="2400" dirty="0">
                <a:latin typeface="メイリオ" panose="020B0604030504040204" pitchFamily="50" charset="-128"/>
                <a:ea typeface="メイリオ" panose="020B0604030504040204" pitchFamily="50" charset="-128"/>
              </a:rPr>
              <a:t>にもともと分割機能がある</a:t>
            </a:r>
          </a:p>
        </p:txBody>
      </p:sp>
      <p:sp>
        <p:nvSpPr>
          <p:cNvPr id="7" name="テキスト ボックス 6">
            <a:extLst>
              <a:ext uri="{FF2B5EF4-FFF2-40B4-BE49-F238E27FC236}">
                <a16:creationId xmlns:a16="http://schemas.microsoft.com/office/drawing/2014/main" id="{6A84BA63-7DD2-BDA4-46C1-E45681D64645}"/>
              </a:ext>
            </a:extLst>
          </p:cNvPr>
          <p:cNvSpPr txBox="1"/>
          <p:nvPr/>
        </p:nvSpPr>
        <p:spPr>
          <a:xfrm>
            <a:off x="931985" y="1481545"/>
            <a:ext cx="9302261" cy="646331"/>
          </a:xfrm>
          <a:prstGeom prst="rect">
            <a:avLst/>
          </a:prstGeom>
          <a:noFill/>
        </p:spPr>
        <p:txBody>
          <a:bodyPr wrap="square" rtlCol="0">
            <a:spAutoFit/>
          </a:bodyPr>
          <a:lstStyle/>
          <a:p>
            <a:pPr algn="l"/>
            <a:r>
              <a:rPr lang="ja-JP" altLang="en-US" dirty="0">
                <a:hlinkClick r:id="rId2"/>
              </a:rPr>
              <a:t>画面分割機能でブラウザの</a:t>
            </a:r>
            <a:r>
              <a:rPr lang="en-US" altLang="ja-JP" dirty="0">
                <a:hlinkClick r:id="rId2"/>
              </a:rPr>
              <a:t>2</a:t>
            </a:r>
            <a:r>
              <a:rPr lang="ja-JP" altLang="en-US" dirty="0">
                <a:hlinkClick r:id="rId2"/>
              </a:rPr>
              <a:t>画面を左右または上下に表示 </a:t>
            </a:r>
            <a:r>
              <a:rPr lang="en-US" altLang="ja-JP" dirty="0">
                <a:hlinkClick r:id="rId2"/>
              </a:rPr>
              <a:t>| MS-Edge | </a:t>
            </a:r>
            <a:r>
              <a:rPr lang="ja-JP" altLang="en-US" dirty="0">
                <a:hlinkClick r:id="rId2"/>
              </a:rPr>
              <a:t>初心者のための</a:t>
            </a:r>
            <a:r>
              <a:rPr lang="en-US" altLang="ja-JP" dirty="0">
                <a:hlinkClick r:id="rId2"/>
              </a:rPr>
              <a:t>Office</a:t>
            </a:r>
            <a:r>
              <a:rPr lang="ja-JP" altLang="en-US" dirty="0">
                <a:hlinkClick r:id="rId2"/>
              </a:rPr>
              <a:t>講座 </a:t>
            </a:r>
            <a:r>
              <a:rPr lang="en-US" altLang="ja-JP" dirty="0">
                <a:hlinkClick r:id="rId2"/>
              </a:rPr>
              <a:t>(hamachan.info)</a:t>
            </a:r>
            <a:endParaRPr kumimoji="1" lang="ja-JP" altLang="en-US" dirty="0">
              <a:latin typeface="メイリオ" panose="020B0604030504040204" pitchFamily="50" charset="-128"/>
              <a:ea typeface="メイリオ" panose="020B0604030504040204" pitchFamily="50" charset="-128"/>
            </a:endParaRPr>
          </a:p>
        </p:txBody>
      </p:sp>
      <p:pic>
        <p:nvPicPr>
          <p:cNvPr id="9" name="図 8">
            <a:extLst>
              <a:ext uri="{FF2B5EF4-FFF2-40B4-BE49-F238E27FC236}">
                <a16:creationId xmlns:a16="http://schemas.microsoft.com/office/drawing/2014/main" id="{D035D6E0-0F7B-AF90-E546-EC086630EB73}"/>
              </a:ext>
            </a:extLst>
          </p:cNvPr>
          <p:cNvPicPr>
            <a:picLocks noChangeAspect="1"/>
          </p:cNvPicPr>
          <p:nvPr/>
        </p:nvPicPr>
        <p:blipFill>
          <a:blip r:embed="rId3"/>
          <a:stretch>
            <a:fillRect/>
          </a:stretch>
        </p:blipFill>
        <p:spPr>
          <a:xfrm>
            <a:off x="1107832" y="2163045"/>
            <a:ext cx="7335715" cy="4584821"/>
          </a:xfrm>
          <a:prstGeom prst="rect">
            <a:avLst/>
          </a:prstGeom>
        </p:spPr>
      </p:pic>
      <p:sp>
        <p:nvSpPr>
          <p:cNvPr id="10" name="四角形: 角を丸くする 9">
            <a:extLst>
              <a:ext uri="{FF2B5EF4-FFF2-40B4-BE49-F238E27FC236}">
                <a16:creationId xmlns:a16="http://schemas.microsoft.com/office/drawing/2014/main" id="{409F1508-41D7-F332-2796-FB596D46BD3E}"/>
              </a:ext>
            </a:extLst>
          </p:cNvPr>
          <p:cNvSpPr/>
          <p:nvPr/>
        </p:nvSpPr>
        <p:spPr>
          <a:xfrm>
            <a:off x="7051430" y="2321031"/>
            <a:ext cx="474785" cy="347503"/>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テキスト ボックス 1">
            <a:extLst>
              <a:ext uri="{FF2B5EF4-FFF2-40B4-BE49-F238E27FC236}">
                <a16:creationId xmlns:a16="http://schemas.microsoft.com/office/drawing/2014/main" id="{45C41783-6C13-D10F-7882-8102477D66B5}"/>
              </a:ext>
            </a:extLst>
          </p:cNvPr>
          <p:cNvSpPr txBox="1"/>
          <p:nvPr/>
        </p:nvSpPr>
        <p:spPr>
          <a:xfrm>
            <a:off x="307613" y="261518"/>
            <a:ext cx="800219" cy="461665"/>
          </a:xfrm>
          <a:prstGeom prst="rect">
            <a:avLst/>
          </a:prstGeom>
          <a:noFill/>
        </p:spPr>
        <p:txBody>
          <a:bodyPr wrap="none" rtlCol="0">
            <a:spAutoFit/>
          </a:bodyPr>
          <a:lstStyle/>
          <a:p>
            <a:pPr algn="l"/>
            <a:r>
              <a:rPr kumimoji="1" lang="ja-JP" altLang="en-US" sz="2400" dirty="0">
                <a:latin typeface="メイリオ" panose="020B0604030504040204" pitchFamily="50" charset="-128"/>
                <a:ea typeface="メイリオ" panose="020B0604030504040204" pitchFamily="50" charset="-128"/>
              </a:rPr>
              <a:t>続き</a:t>
            </a:r>
          </a:p>
        </p:txBody>
      </p:sp>
    </p:spTree>
    <p:extLst>
      <p:ext uri="{BB962C8B-B14F-4D97-AF65-F5344CB8AC3E}">
        <p14:creationId xmlns:p14="http://schemas.microsoft.com/office/powerpoint/2010/main" val="12841069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5F970F44-A2EE-5757-6839-594D5E5D76FD}"/>
              </a:ext>
            </a:extLst>
          </p:cNvPr>
          <p:cNvPicPr>
            <a:picLocks noChangeAspect="1"/>
          </p:cNvPicPr>
          <p:nvPr/>
        </p:nvPicPr>
        <p:blipFill>
          <a:blip r:embed="rId2"/>
          <a:stretch>
            <a:fillRect/>
          </a:stretch>
        </p:blipFill>
        <p:spPr>
          <a:xfrm>
            <a:off x="5571583" y="2786467"/>
            <a:ext cx="6322795" cy="3951747"/>
          </a:xfrm>
          <a:prstGeom prst="rect">
            <a:avLst/>
          </a:prstGeom>
        </p:spPr>
      </p:pic>
      <p:pic>
        <p:nvPicPr>
          <p:cNvPr id="5" name="図 4">
            <a:extLst>
              <a:ext uri="{FF2B5EF4-FFF2-40B4-BE49-F238E27FC236}">
                <a16:creationId xmlns:a16="http://schemas.microsoft.com/office/drawing/2014/main" id="{F23520D0-6107-8ADA-8EED-99E57C0CBB00}"/>
              </a:ext>
            </a:extLst>
          </p:cNvPr>
          <p:cNvPicPr>
            <a:picLocks noChangeAspect="1"/>
          </p:cNvPicPr>
          <p:nvPr/>
        </p:nvPicPr>
        <p:blipFill>
          <a:blip r:embed="rId3"/>
          <a:stretch>
            <a:fillRect/>
          </a:stretch>
        </p:blipFill>
        <p:spPr>
          <a:xfrm>
            <a:off x="479773" y="2140858"/>
            <a:ext cx="4177631" cy="3208154"/>
          </a:xfrm>
          <a:prstGeom prst="rect">
            <a:avLst/>
          </a:prstGeom>
        </p:spPr>
      </p:pic>
      <p:cxnSp>
        <p:nvCxnSpPr>
          <p:cNvPr id="7" name="直線矢印コネクタ 6">
            <a:extLst>
              <a:ext uri="{FF2B5EF4-FFF2-40B4-BE49-F238E27FC236}">
                <a16:creationId xmlns:a16="http://schemas.microsoft.com/office/drawing/2014/main" id="{5E4DBA25-A84E-4478-8B56-F1CA81ACC7FE}"/>
              </a:ext>
            </a:extLst>
          </p:cNvPr>
          <p:cNvCxnSpPr/>
          <p:nvPr/>
        </p:nvCxnSpPr>
        <p:spPr>
          <a:xfrm>
            <a:off x="1283677" y="4914900"/>
            <a:ext cx="417634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9" name="直線矢印コネクタ 8">
            <a:extLst>
              <a:ext uri="{FF2B5EF4-FFF2-40B4-BE49-F238E27FC236}">
                <a16:creationId xmlns:a16="http://schemas.microsoft.com/office/drawing/2014/main" id="{C4E23A4C-959B-2074-E2E7-102A5C525D0B}"/>
              </a:ext>
            </a:extLst>
          </p:cNvPr>
          <p:cNvCxnSpPr>
            <a:cxnSpLocks/>
          </p:cNvCxnSpPr>
          <p:nvPr/>
        </p:nvCxnSpPr>
        <p:spPr>
          <a:xfrm>
            <a:off x="1283677" y="5251939"/>
            <a:ext cx="7596554"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12" name="図 11">
            <a:extLst>
              <a:ext uri="{FF2B5EF4-FFF2-40B4-BE49-F238E27FC236}">
                <a16:creationId xmlns:a16="http://schemas.microsoft.com/office/drawing/2014/main" id="{C5C7895D-DEC3-7CBF-1109-8AE1A898C966}"/>
              </a:ext>
            </a:extLst>
          </p:cNvPr>
          <p:cNvPicPr>
            <a:picLocks noChangeAspect="1"/>
          </p:cNvPicPr>
          <p:nvPr/>
        </p:nvPicPr>
        <p:blipFill>
          <a:blip r:embed="rId4"/>
          <a:stretch>
            <a:fillRect/>
          </a:stretch>
        </p:blipFill>
        <p:spPr>
          <a:xfrm>
            <a:off x="6735420" y="318617"/>
            <a:ext cx="3506517" cy="2191572"/>
          </a:xfrm>
          <a:prstGeom prst="rect">
            <a:avLst/>
          </a:prstGeom>
        </p:spPr>
      </p:pic>
      <p:sp>
        <p:nvSpPr>
          <p:cNvPr id="13" name="テキスト ボックス 12">
            <a:extLst>
              <a:ext uri="{FF2B5EF4-FFF2-40B4-BE49-F238E27FC236}">
                <a16:creationId xmlns:a16="http://schemas.microsoft.com/office/drawing/2014/main" id="{B71F2142-2F49-F7E4-C526-5E9AE727CB78}"/>
              </a:ext>
            </a:extLst>
          </p:cNvPr>
          <p:cNvSpPr txBox="1"/>
          <p:nvPr/>
        </p:nvSpPr>
        <p:spPr>
          <a:xfrm>
            <a:off x="6226520" y="1414403"/>
            <a:ext cx="2262158" cy="369332"/>
          </a:xfrm>
          <a:prstGeom prst="rect">
            <a:avLst/>
          </a:prstGeom>
          <a:noFill/>
        </p:spPr>
        <p:txBody>
          <a:bodyPr wrap="none" rtlCol="0">
            <a:spAutoFit/>
          </a:bodyPr>
          <a:lstStyle/>
          <a:p>
            <a:pPr algn="l"/>
            <a:r>
              <a:rPr kumimoji="1" lang="ja-JP" altLang="en-US" dirty="0">
                <a:latin typeface="メイリオ" panose="020B0604030504040204" pitchFamily="50" charset="-128"/>
                <a:ea typeface="メイリオ" panose="020B0604030504040204" pitchFamily="50" charset="-128"/>
              </a:rPr>
              <a:t>①左画面をクリック</a:t>
            </a:r>
          </a:p>
        </p:txBody>
      </p:sp>
      <p:sp>
        <p:nvSpPr>
          <p:cNvPr id="14" name="テキスト ボックス 13">
            <a:extLst>
              <a:ext uri="{FF2B5EF4-FFF2-40B4-BE49-F238E27FC236}">
                <a16:creationId xmlns:a16="http://schemas.microsoft.com/office/drawing/2014/main" id="{2E6511E0-1250-88DD-0E05-168FCE88B824}"/>
              </a:ext>
            </a:extLst>
          </p:cNvPr>
          <p:cNvSpPr txBox="1"/>
          <p:nvPr/>
        </p:nvSpPr>
        <p:spPr>
          <a:xfrm>
            <a:off x="8732981" y="1414403"/>
            <a:ext cx="2262158" cy="369332"/>
          </a:xfrm>
          <a:prstGeom prst="rect">
            <a:avLst/>
          </a:prstGeom>
          <a:noFill/>
        </p:spPr>
        <p:txBody>
          <a:bodyPr wrap="none" rtlCol="0">
            <a:spAutoFit/>
          </a:bodyPr>
          <a:lstStyle/>
          <a:p>
            <a:pPr algn="l"/>
            <a:r>
              <a:rPr lang="ja-JP" altLang="en-US" dirty="0">
                <a:latin typeface="メイリオ" panose="020B0604030504040204" pitchFamily="50" charset="-128"/>
                <a:ea typeface="メイリオ" panose="020B0604030504040204" pitchFamily="50" charset="-128"/>
              </a:rPr>
              <a:t>③右</a:t>
            </a:r>
            <a:r>
              <a:rPr kumimoji="1" lang="ja-JP" altLang="en-US" dirty="0">
                <a:latin typeface="メイリオ" panose="020B0604030504040204" pitchFamily="50" charset="-128"/>
                <a:ea typeface="メイリオ" panose="020B0604030504040204" pitchFamily="50" charset="-128"/>
              </a:rPr>
              <a:t>画面をクリック</a:t>
            </a:r>
          </a:p>
        </p:txBody>
      </p:sp>
      <p:sp>
        <p:nvSpPr>
          <p:cNvPr id="15" name="テキスト ボックス 14">
            <a:extLst>
              <a:ext uri="{FF2B5EF4-FFF2-40B4-BE49-F238E27FC236}">
                <a16:creationId xmlns:a16="http://schemas.microsoft.com/office/drawing/2014/main" id="{6CD2E83C-203D-6DF3-6580-14A9ABCA5F6C}"/>
              </a:ext>
            </a:extLst>
          </p:cNvPr>
          <p:cNvSpPr txBox="1"/>
          <p:nvPr/>
        </p:nvSpPr>
        <p:spPr>
          <a:xfrm>
            <a:off x="123276" y="4684067"/>
            <a:ext cx="492443" cy="461665"/>
          </a:xfrm>
          <a:prstGeom prst="rect">
            <a:avLst/>
          </a:prstGeom>
          <a:noFill/>
        </p:spPr>
        <p:txBody>
          <a:bodyPr wrap="none" rtlCol="0">
            <a:spAutoFit/>
          </a:bodyPr>
          <a:lstStyle/>
          <a:p>
            <a:pPr algn="l"/>
            <a:r>
              <a:rPr kumimoji="1" lang="ja-JP" altLang="en-US" sz="2400" dirty="0">
                <a:latin typeface="メイリオ" panose="020B0604030504040204" pitchFamily="50" charset="-128"/>
                <a:ea typeface="メイリオ" panose="020B0604030504040204" pitchFamily="50" charset="-128"/>
              </a:rPr>
              <a:t>②</a:t>
            </a:r>
          </a:p>
        </p:txBody>
      </p:sp>
      <p:sp>
        <p:nvSpPr>
          <p:cNvPr id="16" name="テキスト ボックス 15">
            <a:extLst>
              <a:ext uri="{FF2B5EF4-FFF2-40B4-BE49-F238E27FC236}">
                <a16:creationId xmlns:a16="http://schemas.microsoft.com/office/drawing/2014/main" id="{A6203AD3-6D47-4C50-D795-19AD9866165C}"/>
              </a:ext>
            </a:extLst>
          </p:cNvPr>
          <p:cNvSpPr txBox="1"/>
          <p:nvPr/>
        </p:nvSpPr>
        <p:spPr>
          <a:xfrm>
            <a:off x="123275" y="5021106"/>
            <a:ext cx="492443" cy="461665"/>
          </a:xfrm>
          <a:prstGeom prst="rect">
            <a:avLst/>
          </a:prstGeom>
          <a:noFill/>
        </p:spPr>
        <p:txBody>
          <a:bodyPr wrap="none" rtlCol="0">
            <a:spAutoFit/>
          </a:bodyPr>
          <a:lstStyle/>
          <a:p>
            <a:pPr algn="l"/>
            <a:r>
              <a:rPr kumimoji="1" lang="ja-JP" altLang="en-US" sz="2400" dirty="0">
                <a:latin typeface="メイリオ" panose="020B0604030504040204" pitchFamily="50" charset="-128"/>
                <a:ea typeface="メイリオ" panose="020B0604030504040204" pitchFamily="50" charset="-128"/>
              </a:rPr>
              <a:t>④</a:t>
            </a:r>
          </a:p>
        </p:txBody>
      </p:sp>
      <p:sp>
        <p:nvSpPr>
          <p:cNvPr id="17" name="フローチャート: 組合せ 16">
            <a:extLst>
              <a:ext uri="{FF2B5EF4-FFF2-40B4-BE49-F238E27FC236}">
                <a16:creationId xmlns:a16="http://schemas.microsoft.com/office/drawing/2014/main" id="{32A2C637-AA35-3253-69E6-0B298BCD100D}"/>
              </a:ext>
            </a:extLst>
          </p:cNvPr>
          <p:cNvSpPr/>
          <p:nvPr/>
        </p:nvSpPr>
        <p:spPr>
          <a:xfrm>
            <a:off x="7571987" y="2558205"/>
            <a:ext cx="1946377" cy="224242"/>
          </a:xfrm>
          <a:prstGeom prst="flowChartMerg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テキスト ボックス 17">
            <a:extLst>
              <a:ext uri="{FF2B5EF4-FFF2-40B4-BE49-F238E27FC236}">
                <a16:creationId xmlns:a16="http://schemas.microsoft.com/office/drawing/2014/main" id="{898232A4-807D-B95F-698F-C7719A7E1923}"/>
              </a:ext>
            </a:extLst>
          </p:cNvPr>
          <p:cNvSpPr txBox="1"/>
          <p:nvPr/>
        </p:nvSpPr>
        <p:spPr>
          <a:xfrm>
            <a:off x="448614" y="318617"/>
            <a:ext cx="5846472" cy="461665"/>
          </a:xfrm>
          <a:prstGeom prst="rect">
            <a:avLst/>
          </a:prstGeom>
          <a:noFill/>
        </p:spPr>
        <p:txBody>
          <a:bodyPr wrap="none" rtlCol="0">
            <a:spAutoFit/>
          </a:bodyPr>
          <a:lstStyle/>
          <a:p>
            <a:pPr algn="l"/>
            <a:r>
              <a:rPr kumimoji="1" lang="en-US" altLang="ja-JP" sz="2400" dirty="0">
                <a:latin typeface="メイリオ" panose="020B0604030504040204" pitchFamily="50" charset="-128"/>
                <a:ea typeface="メイリオ" panose="020B0604030504040204" pitchFamily="50" charset="-128"/>
              </a:rPr>
              <a:t>3) </a:t>
            </a:r>
            <a:r>
              <a:rPr kumimoji="1" lang="ja-JP" altLang="en-US" sz="2400" dirty="0">
                <a:latin typeface="メイリオ" panose="020B0604030504040204" pitchFamily="50" charset="-128"/>
                <a:ea typeface="メイリオ" panose="020B0604030504040204" pitchFamily="50" charset="-128"/>
              </a:rPr>
              <a:t>演習　２画面に講義・演習を配置する</a:t>
            </a:r>
          </a:p>
        </p:txBody>
      </p:sp>
    </p:spTree>
    <p:extLst>
      <p:ext uri="{BB962C8B-B14F-4D97-AF65-F5344CB8AC3E}">
        <p14:creationId xmlns:p14="http://schemas.microsoft.com/office/powerpoint/2010/main" val="16771561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61D080AE-B073-761E-3D1D-4263A1BA57EB}"/>
              </a:ext>
            </a:extLst>
          </p:cNvPr>
          <p:cNvSpPr txBox="1"/>
          <p:nvPr/>
        </p:nvSpPr>
        <p:spPr>
          <a:xfrm>
            <a:off x="694593" y="1387510"/>
            <a:ext cx="11268808" cy="2308324"/>
          </a:xfrm>
          <a:prstGeom prst="rect">
            <a:avLst/>
          </a:prstGeom>
          <a:noFill/>
        </p:spPr>
        <p:txBody>
          <a:bodyPr wrap="square" rtlCol="0">
            <a:spAutoFit/>
          </a:bodyPr>
          <a:lstStyle/>
          <a:p>
            <a:pPr marL="457200" indent="-457200" algn="l">
              <a:buFont typeface="+mj-lt"/>
              <a:buAutoNum type="arabicPeriod"/>
            </a:pPr>
            <a:r>
              <a:rPr kumimoji="1" lang="ja-JP" altLang="en-US" sz="2400" dirty="0">
                <a:latin typeface="メイリオ" panose="020B0604030504040204" pitchFamily="50" charset="-128"/>
                <a:ea typeface="メイリオ" panose="020B0604030504040204" pitchFamily="50" charset="-128"/>
              </a:rPr>
              <a:t>演習時間に入る際には、チーム毎に分かれてブレイクアウトルームに入るように指示があります。</a:t>
            </a:r>
            <a:endParaRPr kumimoji="1" lang="en-US" altLang="ja-JP" sz="2400" dirty="0">
              <a:latin typeface="メイリオ" panose="020B0604030504040204" pitchFamily="50" charset="-128"/>
              <a:ea typeface="メイリオ" panose="020B0604030504040204" pitchFamily="50" charset="-128"/>
            </a:endParaRPr>
          </a:p>
          <a:p>
            <a:pPr marL="457200" indent="-457200" algn="l">
              <a:buFont typeface="+mj-lt"/>
              <a:buAutoNum type="arabicPeriod"/>
            </a:pPr>
            <a:r>
              <a:rPr lang="ja-JP" altLang="en-US" sz="2400" dirty="0">
                <a:latin typeface="メイリオ" panose="020B0604030504040204" pitchFamily="50" charset="-128"/>
                <a:ea typeface="メイリオ" panose="020B0604030504040204" pitchFamily="50" charset="-128"/>
              </a:rPr>
              <a:t>少人数で、不明点をメンバー間およびアシスタントの先生とやり取りしながら演習を解いてください。</a:t>
            </a:r>
            <a:endParaRPr lang="en-US" altLang="ja-JP" sz="2400" dirty="0">
              <a:latin typeface="メイリオ" panose="020B0604030504040204" pitchFamily="50" charset="-128"/>
              <a:ea typeface="メイリオ" panose="020B0604030504040204" pitchFamily="50" charset="-128"/>
            </a:endParaRPr>
          </a:p>
          <a:p>
            <a:pPr marL="457200" indent="-457200" algn="l">
              <a:buFont typeface="+mj-lt"/>
              <a:buAutoNum type="arabicPeriod"/>
            </a:pPr>
            <a:r>
              <a:rPr kumimoji="1" lang="ja-JP" altLang="en-US" sz="2400" dirty="0">
                <a:latin typeface="メイリオ" panose="020B0604030504040204" pitchFamily="50" charset="-128"/>
                <a:ea typeface="メイリオ" panose="020B0604030504040204" pitchFamily="50" charset="-128"/>
              </a:rPr>
              <a:t>回答案の画面共有、チャットなど有効活用ください</a:t>
            </a:r>
            <a:endParaRPr kumimoji="1" lang="en-US" altLang="ja-JP" sz="2400" dirty="0">
              <a:latin typeface="メイリオ" panose="020B0604030504040204" pitchFamily="50" charset="-128"/>
              <a:ea typeface="メイリオ" panose="020B0604030504040204" pitchFamily="50" charset="-128"/>
            </a:endParaRPr>
          </a:p>
          <a:p>
            <a:pPr marL="457200" indent="-457200" algn="l">
              <a:buFont typeface="+mj-lt"/>
              <a:buAutoNum type="arabicPeriod"/>
            </a:pPr>
            <a:r>
              <a:rPr kumimoji="1" lang="ja-JP" altLang="en-US" sz="2400" dirty="0">
                <a:latin typeface="メイリオ" panose="020B0604030504040204" pitchFamily="50" charset="-128"/>
                <a:ea typeface="メイリオ" panose="020B0604030504040204" pitchFamily="50" charset="-128"/>
              </a:rPr>
              <a:t>ブレイクアウトルームの操作方法は次ページ以降参照ください。</a:t>
            </a:r>
          </a:p>
        </p:txBody>
      </p:sp>
      <p:sp>
        <p:nvSpPr>
          <p:cNvPr id="6" name="テキスト ボックス 5">
            <a:extLst>
              <a:ext uri="{FF2B5EF4-FFF2-40B4-BE49-F238E27FC236}">
                <a16:creationId xmlns:a16="http://schemas.microsoft.com/office/drawing/2014/main" id="{289B9422-68B5-8FB5-116C-C29B1F12E989}"/>
              </a:ext>
            </a:extLst>
          </p:cNvPr>
          <p:cNvSpPr txBox="1"/>
          <p:nvPr/>
        </p:nvSpPr>
        <p:spPr>
          <a:xfrm>
            <a:off x="694593" y="663389"/>
            <a:ext cx="5230919" cy="461665"/>
          </a:xfrm>
          <a:prstGeom prst="rect">
            <a:avLst/>
          </a:prstGeom>
          <a:noFill/>
        </p:spPr>
        <p:txBody>
          <a:bodyPr wrap="none" rtlCol="0">
            <a:spAutoFit/>
          </a:bodyPr>
          <a:lstStyle/>
          <a:p>
            <a:pPr algn="l"/>
            <a:r>
              <a:rPr kumimoji="1" lang="en-US" altLang="ja-JP" sz="2400" dirty="0">
                <a:latin typeface="メイリオ" panose="020B0604030504040204" pitchFamily="50" charset="-128"/>
                <a:ea typeface="メイリオ" panose="020B0604030504040204" pitchFamily="50" charset="-128"/>
              </a:rPr>
              <a:t>4) </a:t>
            </a:r>
            <a:r>
              <a:rPr kumimoji="1" lang="ja-JP" altLang="en-US" sz="2400" dirty="0">
                <a:latin typeface="メイリオ" panose="020B0604030504040204" pitchFamily="50" charset="-128"/>
                <a:ea typeface="メイリオ" panose="020B0604030504040204" pitchFamily="50" charset="-128"/>
              </a:rPr>
              <a:t>演習　チーム毎での演習の進め方</a:t>
            </a:r>
          </a:p>
        </p:txBody>
      </p:sp>
    </p:spTree>
    <p:extLst>
      <p:ext uri="{BB962C8B-B14F-4D97-AF65-F5344CB8AC3E}">
        <p14:creationId xmlns:p14="http://schemas.microsoft.com/office/powerpoint/2010/main" val="11101238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B46C29CB-9222-EF64-76B5-DB2EFA45247C}"/>
              </a:ext>
            </a:extLst>
          </p:cNvPr>
          <p:cNvSpPr txBox="1"/>
          <p:nvPr/>
        </p:nvSpPr>
        <p:spPr>
          <a:xfrm>
            <a:off x="3079789" y="2584938"/>
            <a:ext cx="6032421" cy="461665"/>
          </a:xfrm>
          <a:prstGeom prst="rect">
            <a:avLst/>
          </a:prstGeom>
          <a:noFill/>
        </p:spPr>
        <p:txBody>
          <a:bodyPr wrap="none" rtlCol="0">
            <a:spAutoFit/>
          </a:bodyPr>
          <a:lstStyle/>
          <a:p>
            <a:pPr algn="l"/>
            <a:r>
              <a:rPr kumimoji="1" lang="ja-JP" altLang="en-US" sz="2400" dirty="0">
                <a:latin typeface="メイリオ" panose="020B0604030504040204" pitchFamily="50" charset="-128"/>
                <a:ea typeface="メイリオ" panose="020B0604030504040204" pitchFamily="50" charset="-128"/>
              </a:rPr>
              <a:t>講義と演習を実際に体験してみましょう。</a:t>
            </a:r>
          </a:p>
        </p:txBody>
      </p:sp>
    </p:spTree>
    <p:extLst>
      <p:ext uri="{BB962C8B-B14F-4D97-AF65-F5344CB8AC3E}">
        <p14:creationId xmlns:p14="http://schemas.microsoft.com/office/powerpoint/2010/main" val="18016027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4378E13F-F152-E8AE-534C-3F22CE654EAD}"/>
              </a:ext>
            </a:extLst>
          </p:cNvPr>
          <p:cNvSpPr txBox="1"/>
          <p:nvPr/>
        </p:nvSpPr>
        <p:spPr>
          <a:xfrm>
            <a:off x="1547445" y="2715177"/>
            <a:ext cx="3724096" cy="1938992"/>
          </a:xfrm>
          <a:prstGeom prst="rect">
            <a:avLst/>
          </a:prstGeom>
          <a:noFill/>
        </p:spPr>
        <p:txBody>
          <a:bodyPr wrap="none" rtlCol="0">
            <a:spAutoFit/>
          </a:bodyPr>
          <a:lstStyle/>
          <a:p>
            <a:pPr marL="457200" indent="-457200" algn="l">
              <a:buFont typeface="+mj-lt"/>
              <a:buAutoNum type="arabicPeriod"/>
            </a:pPr>
            <a:r>
              <a:rPr kumimoji="1" lang="ja-JP" altLang="en-US" sz="2400" dirty="0">
                <a:latin typeface="メイリオ" panose="020B0604030504040204" pitchFamily="50" charset="-128"/>
                <a:ea typeface="メイリオ" panose="020B0604030504040204" pitchFamily="50" charset="-128"/>
              </a:rPr>
              <a:t>ルームに入る方法</a:t>
            </a:r>
            <a:endParaRPr kumimoji="1" lang="en-US" altLang="ja-JP" sz="2400" dirty="0">
              <a:latin typeface="メイリオ" panose="020B0604030504040204" pitchFamily="50" charset="-128"/>
              <a:ea typeface="メイリオ" panose="020B0604030504040204" pitchFamily="50" charset="-128"/>
            </a:endParaRPr>
          </a:p>
          <a:p>
            <a:pPr marL="457200" indent="-457200" algn="l">
              <a:buFont typeface="+mj-lt"/>
              <a:buAutoNum type="arabicPeriod"/>
            </a:pPr>
            <a:r>
              <a:rPr lang="ja-JP" altLang="en-US" sz="2400" dirty="0">
                <a:latin typeface="メイリオ" panose="020B0604030504040204" pitchFamily="50" charset="-128"/>
                <a:ea typeface="メイリオ" panose="020B0604030504040204" pitchFamily="50" charset="-128"/>
              </a:rPr>
              <a:t>画面の共有方法</a:t>
            </a:r>
            <a:endParaRPr lang="en-US" altLang="ja-JP" sz="2400" dirty="0">
              <a:latin typeface="メイリオ" panose="020B0604030504040204" pitchFamily="50" charset="-128"/>
              <a:ea typeface="メイリオ" panose="020B0604030504040204" pitchFamily="50" charset="-128"/>
            </a:endParaRPr>
          </a:p>
          <a:p>
            <a:pPr marL="457200" indent="-457200" algn="l">
              <a:buFont typeface="+mj-lt"/>
              <a:buAutoNum type="arabicPeriod"/>
            </a:pPr>
            <a:r>
              <a:rPr lang="ja-JP" altLang="en-US" sz="2400" dirty="0">
                <a:latin typeface="メイリオ" panose="020B0604030504040204" pitchFamily="50" charset="-128"/>
                <a:ea typeface="メイリオ" panose="020B0604030504040204" pitchFamily="50" charset="-128"/>
              </a:rPr>
              <a:t>録画方法</a:t>
            </a:r>
            <a:endParaRPr lang="en-US" altLang="ja-JP" sz="2400" dirty="0">
              <a:latin typeface="メイリオ" panose="020B0604030504040204" pitchFamily="50" charset="-128"/>
              <a:ea typeface="メイリオ" panose="020B0604030504040204" pitchFamily="50" charset="-128"/>
            </a:endParaRPr>
          </a:p>
          <a:p>
            <a:pPr marL="457200" indent="-457200" algn="l">
              <a:buFont typeface="+mj-lt"/>
              <a:buAutoNum type="arabicPeriod"/>
            </a:pPr>
            <a:r>
              <a:rPr lang="ja-JP" altLang="en-US" sz="2400" dirty="0">
                <a:latin typeface="メイリオ" panose="020B0604030504040204" pitchFamily="50" charset="-128"/>
                <a:ea typeface="メイリオ" panose="020B0604030504040204" pitchFamily="50" charset="-128"/>
              </a:rPr>
              <a:t>ルームからの退出方法</a:t>
            </a:r>
            <a:endParaRPr lang="en-US" altLang="ja-JP" sz="2400" dirty="0">
              <a:latin typeface="メイリオ" panose="020B0604030504040204" pitchFamily="50" charset="-128"/>
              <a:ea typeface="メイリオ" panose="020B0604030504040204" pitchFamily="50" charset="-128"/>
            </a:endParaRPr>
          </a:p>
          <a:p>
            <a:pPr algn="l"/>
            <a:endParaRPr kumimoji="1" lang="ja-JP" altLang="en-US" sz="2400" dirty="0">
              <a:latin typeface="メイリオ" panose="020B0604030504040204" pitchFamily="50" charset="-128"/>
              <a:ea typeface="メイリオ" panose="020B0604030504040204" pitchFamily="50" charset="-128"/>
            </a:endParaRPr>
          </a:p>
        </p:txBody>
      </p:sp>
      <p:sp>
        <p:nvSpPr>
          <p:cNvPr id="2" name="テキスト ボックス 1">
            <a:extLst>
              <a:ext uri="{FF2B5EF4-FFF2-40B4-BE49-F238E27FC236}">
                <a16:creationId xmlns:a16="http://schemas.microsoft.com/office/drawing/2014/main" id="{3F8DBDBA-F9ED-0E37-C5FA-D9DD8D29C701}"/>
              </a:ext>
            </a:extLst>
          </p:cNvPr>
          <p:cNvSpPr txBox="1"/>
          <p:nvPr/>
        </p:nvSpPr>
        <p:spPr>
          <a:xfrm>
            <a:off x="694592" y="808892"/>
            <a:ext cx="5724644" cy="461665"/>
          </a:xfrm>
          <a:prstGeom prst="rect">
            <a:avLst/>
          </a:prstGeom>
          <a:noFill/>
        </p:spPr>
        <p:txBody>
          <a:bodyPr wrap="none" rtlCol="0">
            <a:spAutoFit/>
          </a:bodyPr>
          <a:lstStyle/>
          <a:p>
            <a:pPr algn="l"/>
            <a:r>
              <a:rPr kumimoji="1" lang="ja-JP" altLang="en-US" sz="2400" dirty="0">
                <a:latin typeface="メイリオ" panose="020B0604030504040204" pitchFamily="50" charset="-128"/>
                <a:ea typeface="メイリオ" panose="020B0604030504040204" pitchFamily="50" charset="-128"/>
              </a:rPr>
              <a:t>続き　ブレイクアウトルームの操作方法</a:t>
            </a:r>
          </a:p>
        </p:txBody>
      </p:sp>
    </p:spTree>
    <p:extLst>
      <p:ext uri="{BB962C8B-B14F-4D97-AF65-F5344CB8AC3E}">
        <p14:creationId xmlns:p14="http://schemas.microsoft.com/office/powerpoint/2010/main" val="17653083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8FC9CE69-EC4D-E782-A8D1-074D53FDAE46}"/>
              </a:ext>
            </a:extLst>
          </p:cNvPr>
          <p:cNvSpPr txBox="1"/>
          <p:nvPr/>
        </p:nvSpPr>
        <p:spPr>
          <a:xfrm>
            <a:off x="641839" y="164702"/>
            <a:ext cx="3057247" cy="584775"/>
          </a:xfrm>
          <a:prstGeom prst="rect">
            <a:avLst/>
          </a:prstGeom>
          <a:noFill/>
        </p:spPr>
        <p:txBody>
          <a:bodyPr wrap="none" rtlCol="0">
            <a:spAutoFit/>
          </a:bodyPr>
          <a:lstStyle/>
          <a:p>
            <a:pPr algn="l"/>
            <a:r>
              <a:rPr lang="ja-JP" altLang="en-US" sz="3200" dirty="0">
                <a:latin typeface="メイリオ" panose="020B0604030504040204" pitchFamily="50" charset="-128"/>
                <a:ea typeface="メイリオ" panose="020B0604030504040204" pitchFamily="50" charset="-128"/>
              </a:rPr>
              <a:t>答案の提出方法</a:t>
            </a:r>
            <a:endParaRPr kumimoji="1" lang="ja-JP" altLang="en-US" sz="3200" dirty="0">
              <a:latin typeface="メイリオ" panose="020B0604030504040204" pitchFamily="50" charset="-128"/>
              <a:ea typeface="メイリオ" panose="020B0604030504040204" pitchFamily="50" charset="-128"/>
            </a:endParaRPr>
          </a:p>
        </p:txBody>
      </p:sp>
      <p:sp>
        <p:nvSpPr>
          <p:cNvPr id="3" name="テキスト ボックス 2">
            <a:extLst>
              <a:ext uri="{FF2B5EF4-FFF2-40B4-BE49-F238E27FC236}">
                <a16:creationId xmlns:a16="http://schemas.microsoft.com/office/drawing/2014/main" id="{DAB8DE0B-B0B3-2FAD-9CCE-4DF8FB2976A1}"/>
              </a:ext>
            </a:extLst>
          </p:cNvPr>
          <p:cNvSpPr txBox="1"/>
          <p:nvPr/>
        </p:nvSpPr>
        <p:spPr>
          <a:xfrm>
            <a:off x="703385" y="683047"/>
            <a:ext cx="8648521" cy="1200329"/>
          </a:xfrm>
          <a:prstGeom prst="rect">
            <a:avLst/>
          </a:prstGeom>
          <a:noFill/>
        </p:spPr>
        <p:txBody>
          <a:bodyPr wrap="none" rtlCol="0">
            <a:spAutoFit/>
          </a:bodyPr>
          <a:lstStyle/>
          <a:p>
            <a:pPr marL="457200" indent="-457200" algn="l">
              <a:buFont typeface="+mj-lt"/>
              <a:buAutoNum type="arabicPeriod"/>
            </a:pPr>
            <a:r>
              <a:rPr kumimoji="1" lang="ja-JP" altLang="en-US" sz="2400" dirty="0">
                <a:latin typeface="メイリオ" panose="020B0604030504040204" pitchFamily="50" charset="-128"/>
                <a:ea typeface="メイリオ" panose="020B0604030504040204" pitchFamily="50" charset="-128"/>
              </a:rPr>
              <a:t>参加者個別に提出用フォルダーを作りました。</a:t>
            </a:r>
            <a:endParaRPr kumimoji="1" lang="en-US" altLang="ja-JP" sz="2400" dirty="0">
              <a:latin typeface="メイリオ" panose="020B0604030504040204" pitchFamily="50" charset="-128"/>
              <a:ea typeface="メイリオ" panose="020B0604030504040204" pitchFamily="50" charset="-128"/>
            </a:endParaRPr>
          </a:p>
          <a:p>
            <a:pPr marL="457200" indent="-457200" algn="l">
              <a:buFont typeface="+mj-lt"/>
              <a:buAutoNum type="arabicPeriod"/>
            </a:pPr>
            <a:r>
              <a:rPr lang="ja-JP" altLang="en-US" sz="2400" dirty="0">
                <a:latin typeface="メイリオ" panose="020B0604030504040204" pitchFamily="50" charset="-128"/>
                <a:ea typeface="メイリオ" panose="020B0604030504040204" pitchFamily="50" charset="-128"/>
              </a:rPr>
              <a:t>このフォルダーへのリンクをブックマークしてください。</a:t>
            </a:r>
            <a:endParaRPr kumimoji="1" lang="en-US" altLang="ja-JP" sz="2400" dirty="0">
              <a:latin typeface="メイリオ" panose="020B0604030504040204" pitchFamily="50" charset="-128"/>
              <a:ea typeface="メイリオ" panose="020B0604030504040204" pitchFamily="50" charset="-128"/>
            </a:endParaRPr>
          </a:p>
          <a:p>
            <a:pPr marL="457200" indent="-457200" algn="l">
              <a:buFont typeface="+mj-lt"/>
              <a:buAutoNum type="arabicPeriod"/>
            </a:pPr>
            <a:r>
              <a:rPr kumimoji="1" lang="ja-JP" altLang="en-US" sz="2400" dirty="0">
                <a:latin typeface="メイリオ" panose="020B0604030504040204" pitchFamily="50" charset="-128"/>
                <a:ea typeface="メイリオ" panose="020B0604030504040204" pitchFamily="50" charset="-128"/>
              </a:rPr>
              <a:t>課題はそちらに提出してください。</a:t>
            </a:r>
          </a:p>
        </p:txBody>
      </p:sp>
      <p:pic>
        <p:nvPicPr>
          <p:cNvPr id="7" name="図 6">
            <a:extLst>
              <a:ext uri="{FF2B5EF4-FFF2-40B4-BE49-F238E27FC236}">
                <a16:creationId xmlns:a16="http://schemas.microsoft.com/office/drawing/2014/main" id="{47AFEDC8-B4F9-CDDD-4C0E-5F541776A47D}"/>
              </a:ext>
            </a:extLst>
          </p:cNvPr>
          <p:cNvPicPr>
            <a:picLocks noChangeAspect="1"/>
          </p:cNvPicPr>
          <p:nvPr/>
        </p:nvPicPr>
        <p:blipFill>
          <a:blip r:embed="rId3"/>
          <a:stretch>
            <a:fillRect/>
          </a:stretch>
        </p:blipFill>
        <p:spPr>
          <a:xfrm>
            <a:off x="3699086" y="2465883"/>
            <a:ext cx="7319459" cy="4738019"/>
          </a:xfrm>
          <a:prstGeom prst="rect">
            <a:avLst/>
          </a:prstGeom>
        </p:spPr>
      </p:pic>
      <p:sp>
        <p:nvSpPr>
          <p:cNvPr id="8" name="吹き出し: 四角形 7">
            <a:extLst>
              <a:ext uri="{FF2B5EF4-FFF2-40B4-BE49-F238E27FC236}">
                <a16:creationId xmlns:a16="http://schemas.microsoft.com/office/drawing/2014/main" id="{D325F175-2121-9E87-D6A1-E9FCA1ADA386}"/>
              </a:ext>
            </a:extLst>
          </p:cNvPr>
          <p:cNvSpPr/>
          <p:nvPr/>
        </p:nvSpPr>
        <p:spPr>
          <a:xfrm>
            <a:off x="249696" y="3308158"/>
            <a:ext cx="3150253" cy="896815"/>
          </a:xfrm>
          <a:prstGeom prst="wedgeRectCallout">
            <a:avLst>
              <a:gd name="adj1" fmla="val 57335"/>
              <a:gd name="adj2" fmla="val -63058"/>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4E9E465A-BE92-FC0E-A790-DF812DE2C499}"/>
              </a:ext>
            </a:extLst>
          </p:cNvPr>
          <p:cNvSpPr txBox="1"/>
          <p:nvPr/>
        </p:nvSpPr>
        <p:spPr>
          <a:xfrm>
            <a:off x="249697" y="3429000"/>
            <a:ext cx="3378984" cy="707886"/>
          </a:xfrm>
          <a:prstGeom prst="rect">
            <a:avLst/>
          </a:prstGeom>
          <a:noFill/>
        </p:spPr>
        <p:txBody>
          <a:bodyPr wrap="square" rtlCol="0">
            <a:spAutoFit/>
          </a:bodyPr>
          <a:lstStyle/>
          <a:p>
            <a:pPr algn="l"/>
            <a:r>
              <a:rPr kumimoji="1" lang="ja-JP" altLang="en-US" sz="2000" dirty="0">
                <a:latin typeface="メイリオ" panose="020B0604030504040204" pitchFamily="50" charset="-128"/>
                <a:ea typeface="メイリオ" panose="020B0604030504040204" pitchFamily="50" charset="-128"/>
              </a:rPr>
              <a:t>初回のみこのようなタイトルのメールが送られてくる</a:t>
            </a:r>
          </a:p>
        </p:txBody>
      </p:sp>
      <p:sp>
        <p:nvSpPr>
          <p:cNvPr id="10" name="四角形: 角を丸くする 9">
            <a:extLst>
              <a:ext uri="{FF2B5EF4-FFF2-40B4-BE49-F238E27FC236}">
                <a16:creationId xmlns:a16="http://schemas.microsoft.com/office/drawing/2014/main" id="{CC9404A8-0381-137C-74AD-0C7D3C564314}"/>
              </a:ext>
            </a:extLst>
          </p:cNvPr>
          <p:cNvSpPr/>
          <p:nvPr/>
        </p:nvSpPr>
        <p:spPr>
          <a:xfrm>
            <a:off x="5656384" y="5744130"/>
            <a:ext cx="879231" cy="430823"/>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a:extLst>
              <a:ext uri="{FF2B5EF4-FFF2-40B4-BE49-F238E27FC236}">
                <a16:creationId xmlns:a16="http://schemas.microsoft.com/office/drawing/2014/main" id="{6B043C92-D39A-236E-BBCE-84FD7DF581D7}"/>
              </a:ext>
            </a:extLst>
          </p:cNvPr>
          <p:cNvSpPr txBox="1"/>
          <p:nvPr/>
        </p:nvSpPr>
        <p:spPr>
          <a:xfrm>
            <a:off x="3558277" y="2004218"/>
            <a:ext cx="4185761" cy="461665"/>
          </a:xfrm>
          <a:prstGeom prst="rect">
            <a:avLst/>
          </a:prstGeom>
          <a:noFill/>
        </p:spPr>
        <p:txBody>
          <a:bodyPr wrap="none" rtlCol="0">
            <a:spAutoFit/>
          </a:bodyPr>
          <a:lstStyle/>
          <a:p>
            <a:pPr algn="l"/>
            <a:r>
              <a:rPr kumimoji="1" lang="ja-JP" altLang="en-US" sz="2400" dirty="0">
                <a:latin typeface="メイリオ" panose="020B0604030504040204" pitchFamily="50" charset="-128"/>
                <a:ea typeface="メイリオ" panose="020B0604030504040204" pitchFamily="50" charset="-128"/>
              </a:rPr>
              <a:t>答案提出用フォルダのメール</a:t>
            </a:r>
          </a:p>
        </p:txBody>
      </p:sp>
      <p:sp>
        <p:nvSpPr>
          <p:cNvPr id="12" name="テキスト ボックス 11">
            <a:extLst>
              <a:ext uri="{FF2B5EF4-FFF2-40B4-BE49-F238E27FC236}">
                <a16:creationId xmlns:a16="http://schemas.microsoft.com/office/drawing/2014/main" id="{0191D3F7-F7BE-4803-9FD4-3F5A26CBDEEB}"/>
              </a:ext>
            </a:extLst>
          </p:cNvPr>
          <p:cNvSpPr txBox="1"/>
          <p:nvPr/>
        </p:nvSpPr>
        <p:spPr>
          <a:xfrm>
            <a:off x="2433173" y="5682510"/>
            <a:ext cx="3217984" cy="646331"/>
          </a:xfrm>
          <a:prstGeom prst="rect">
            <a:avLst/>
          </a:prstGeom>
          <a:noFill/>
        </p:spPr>
        <p:txBody>
          <a:bodyPr wrap="square" rtlCol="0">
            <a:spAutoFit/>
          </a:bodyPr>
          <a:lstStyle/>
          <a:p>
            <a:pPr algn="l"/>
            <a:r>
              <a:rPr kumimoji="1" lang="ja-JP" altLang="en-US" dirty="0">
                <a:latin typeface="メイリオ" panose="020B0604030504040204" pitchFamily="50" charset="-128"/>
                <a:ea typeface="メイリオ" panose="020B0604030504040204" pitchFamily="50" charset="-128"/>
              </a:rPr>
              <a:t>クリックしてフォルダを開き、ブックマークしておくこと</a:t>
            </a:r>
          </a:p>
        </p:txBody>
      </p:sp>
    </p:spTree>
    <p:extLst>
      <p:ext uri="{BB962C8B-B14F-4D97-AF65-F5344CB8AC3E}">
        <p14:creationId xmlns:p14="http://schemas.microsoft.com/office/powerpoint/2010/main" val="35250222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EC03417B-5B57-2C96-A1EA-B929CE3EBD2B}"/>
              </a:ext>
            </a:extLst>
          </p:cNvPr>
          <p:cNvPicPr>
            <a:picLocks noChangeAspect="1"/>
          </p:cNvPicPr>
          <p:nvPr/>
        </p:nvPicPr>
        <p:blipFill>
          <a:blip r:embed="rId2"/>
          <a:stretch>
            <a:fillRect/>
          </a:stretch>
        </p:blipFill>
        <p:spPr>
          <a:xfrm>
            <a:off x="228601" y="1266092"/>
            <a:ext cx="7367954" cy="3704045"/>
          </a:xfrm>
          <a:prstGeom prst="rect">
            <a:avLst/>
          </a:prstGeom>
        </p:spPr>
      </p:pic>
      <p:sp>
        <p:nvSpPr>
          <p:cNvPr id="6" name="テキスト ボックス 5">
            <a:extLst>
              <a:ext uri="{FF2B5EF4-FFF2-40B4-BE49-F238E27FC236}">
                <a16:creationId xmlns:a16="http://schemas.microsoft.com/office/drawing/2014/main" id="{0DDCD3EA-8A87-13FA-965D-E75189C4E1B2}"/>
              </a:ext>
            </a:extLst>
          </p:cNvPr>
          <p:cNvSpPr txBox="1"/>
          <p:nvPr/>
        </p:nvSpPr>
        <p:spPr>
          <a:xfrm>
            <a:off x="349354" y="597877"/>
            <a:ext cx="8494633" cy="461665"/>
          </a:xfrm>
          <a:prstGeom prst="rect">
            <a:avLst/>
          </a:prstGeom>
          <a:noFill/>
        </p:spPr>
        <p:txBody>
          <a:bodyPr wrap="none" rtlCol="0">
            <a:spAutoFit/>
          </a:bodyPr>
          <a:lstStyle/>
          <a:p>
            <a:pPr algn="l"/>
            <a:r>
              <a:rPr kumimoji="1" lang="ja-JP" altLang="en-US" sz="2400" dirty="0">
                <a:latin typeface="メイリオ" panose="020B0604030504040204" pitchFamily="50" charset="-128"/>
                <a:ea typeface="メイリオ" panose="020B0604030504040204" pitchFamily="50" charset="-128"/>
              </a:rPr>
              <a:t>初回のみフォルダーアクセス時以下のメッセージが出てくる</a:t>
            </a:r>
          </a:p>
        </p:txBody>
      </p:sp>
      <p:pic>
        <p:nvPicPr>
          <p:cNvPr id="3" name="図 2">
            <a:extLst>
              <a:ext uri="{FF2B5EF4-FFF2-40B4-BE49-F238E27FC236}">
                <a16:creationId xmlns:a16="http://schemas.microsoft.com/office/drawing/2014/main" id="{3EB9AB69-1AE1-3EFF-8278-D2FB289DDA8E}"/>
              </a:ext>
            </a:extLst>
          </p:cNvPr>
          <p:cNvPicPr>
            <a:picLocks noChangeAspect="1"/>
          </p:cNvPicPr>
          <p:nvPr/>
        </p:nvPicPr>
        <p:blipFill>
          <a:blip r:embed="rId3"/>
          <a:stretch>
            <a:fillRect/>
          </a:stretch>
        </p:blipFill>
        <p:spPr>
          <a:xfrm>
            <a:off x="5466476" y="1780820"/>
            <a:ext cx="6622354" cy="4808637"/>
          </a:xfrm>
          <a:prstGeom prst="rect">
            <a:avLst/>
          </a:prstGeom>
        </p:spPr>
      </p:pic>
      <p:sp>
        <p:nvSpPr>
          <p:cNvPr id="7" name="四角形: 角を丸くする 6">
            <a:extLst>
              <a:ext uri="{FF2B5EF4-FFF2-40B4-BE49-F238E27FC236}">
                <a16:creationId xmlns:a16="http://schemas.microsoft.com/office/drawing/2014/main" id="{677BC436-8A6B-F45D-6461-3221495DE35D}"/>
              </a:ext>
            </a:extLst>
          </p:cNvPr>
          <p:cNvSpPr/>
          <p:nvPr/>
        </p:nvSpPr>
        <p:spPr>
          <a:xfrm>
            <a:off x="413238" y="4290646"/>
            <a:ext cx="791308" cy="378069"/>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四角形: 角を丸くする 7">
            <a:extLst>
              <a:ext uri="{FF2B5EF4-FFF2-40B4-BE49-F238E27FC236}">
                <a16:creationId xmlns:a16="http://schemas.microsoft.com/office/drawing/2014/main" id="{BEEF0018-1C02-B414-B4F6-0BFD0E9213E3}"/>
              </a:ext>
            </a:extLst>
          </p:cNvPr>
          <p:cNvSpPr/>
          <p:nvPr/>
        </p:nvSpPr>
        <p:spPr>
          <a:xfrm>
            <a:off x="5876191" y="4827925"/>
            <a:ext cx="2151185" cy="491421"/>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5466260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8874381D-43A5-5FBD-3C1B-DD6A7FCDDF5E}"/>
              </a:ext>
            </a:extLst>
          </p:cNvPr>
          <p:cNvSpPr txBox="1"/>
          <p:nvPr/>
        </p:nvSpPr>
        <p:spPr>
          <a:xfrm>
            <a:off x="281354" y="186144"/>
            <a:ext cx="6750566" cy="584775"/>
          </a:xfrm>
          <a:prstGeom prst="rect">
            <a:avLst/>
          </a:prstGeom>
          <a:noFill/>
        </p:spPr>
        <p:txBody>
          <a:bodyPr wrap="none" rtlCol="0">
            <a:spAutoFit/>
          </a:bodyPr>
          <a:lstStyle/>
          <a:p>
            <a:pPr algn="l"/>
            <a:r>
              <a:rPr kumimoji="1" lang="ja-JP" altLang="en-US" sz="3200" dirty="0">
                <a:latin typeface="メイリオ" panose="020B0604030504040204" pitchFamily="50" charset="-128"/>
                <a:ea typeface="メイリオ" panose="020B0604030504040204" pitchFamily="50" charset="-128"/>
              </a:rPr>
              <a:t>答案提出フォルダーのブックマーク</a:t>
            </a:r>
          </a:p>
        </p:txBody>
      </p:sp>
      <p:pic>
        <p:nvPicPr>
          <p:cNvPr id="6" name="図 5">
            <a:extLst>
              <a:ext uri="{FF2B5EF4-FFF2-40B4-BE49-F238E27FC236}">
                <a16:creationId xmlns:a16="http://schemas.microsoft.com/office/drawing/2014/main" id="{9AF87FFE-DE7F-CF92-A9AC-D1088296F7FC}"/>
              </a:ext>
            </a:extLst>
          </p:cNvPr>
          <p:cNvPicPr>
            <a:picLocks noChangeAspect="1"/>
          </p:cNvPicPr>
          <p:nvPr/>
        </p:nvPicPr>
        <p:blipFill>
          <a:blip r:embed="rId2"/>
          <a:stretch>
            <a:fillRect/>
          </a:stretch>
        </p:blipFill>
        <p:spPr>
          <a:xfrm>
            <a:off x="967154" y="1683743"/>
            <a:ext cx="8287814" cy="5103917"/>
          </a:xfrm>
          <a:prstGeom prst="rect">
            <a:avLst/>
          </a:prstGeom>
        </p:spPr>
      </p:pic>
      <p:sp>
        <p:nvSpPr>
          <p:cNvPr id="7" name="テキスト ボックス 6">
            <a:extLst>
              <a:ext uri="{FF2B5EF4-FFF2-40B4-BE49-F238E27FC236}">
                <a16:creationId xmlns:a16="http://schemas.microsoft.com/office/drawing/2014/main" id="{73ADE333-8241-C6D2-C576-AD7815102DEA}"/>
              </a:ext>
            </a:extLst>
          </p:cNvPr>
          <p:cNvSpPr txBox="1"/>
          <p:nvPr/>
        </p:nvSpPr>
        <p:spPr>
          <a:xfrm>
            <a:off x="967154" y="1222078"/>
            <a:ext cx="3262432" cy="461665"/>
          </a:xfrm>
          <a:prstGeom prst="rect">
            <a:avLst/>
          </a:prstGeom>
          <a:noFill/>
        </p:spPr>
        <p:txBody>
          <a:bodyPr wrap="none" rtlCol="0">
            <a:spAutoFit/>
          </a:bodyPr>
          <a:lstStyle/>
          <a:p>
            <a:pPr algn="l"/>
            <a:r>
              <a:rPr kumimoji="1" lang="ja-JP" altLang="en-US" sz="2400" dirty="0">
                <a:latin typeface="メイリオ" panose="020B0604030504040204" pitchFamily="50" charset="-128"/>
                <a:ea typeface="メイリオ" panose="020B0604030504040204" pitchFamily="50" charset="-128"/>
              </a:rPr>
              <a:t>ブックマークすること</a:t>
            </a:r>
          </a:p>
        </p:txBody>
      </p:sp>
      <p:sp>
        <p:nvSpPr>
          <p:cNvPr id="8" name="テキスト ボックス 7">
            <a:extLst>
              <a:ext uri="{FF2B5EF4-FFF2-40B4-BE49-F238E27FC236}">
                <a16:creationId xmlns:a16="http://schemas.microsoft.com/office/drawing/2014/main" id="{A69DE3BE-804A-C834-C050-57C9EE3A3C84}"/>
              </a:ext>
            </a:extLst>
          </p:cNvPr>
          <p:cNvSpPr txBox="1"/>
          <p:nvPr/>
        </p:nvSpPr>
        <p:spPr>
          <a:xfrm>
            <a:off x="281354" y="770919"/>
            <a:ext cx="4493538" cy="461665"/>
          </a:xfrm>
          <a:prstGeom prst="rect">
            <a:avLst/>
          </a:prstGeom>
          <a:noFill/>
        </p:spPr>
        <p:txBody>
          <a:bodyPr wrap="none" rtlCol="0">
            <a:spAutoFit/>
          </a:bodyPr>
          <a:lstStyle/>
          <a:p>
            <a:pPr algn="l"/>
            <a:r>
              <a:rPr kumimoji="1" lang="ja-JP" altLang="en-US" sz="2400" dirty="0">
                <a:latin typeface="メイリオ" panose="020B0604030504040204" pitchFamily="50" charset="-128"/>
                <a:ea typeface="メイリオ" panose="020B0604030504040204" pitchFamily="50" charset="-128"/>
              </a:rPr>
              <a:t>前頁のメールからリンクを踏む</a:t>
            </a:r>
          </a:p>
        </p:txBody>
      </p:sp>
    </p:spTree>
    <p:extLst>
      <p:ext uri="{BB962C8B-B14F-4D97-AF65-F5344CB8AC3E}">
        <p14:creationId xmlns:p14="http://schemas.microsoft.com/office/powerpoint/2010/main" val="21730471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1162E93C-9783-97DD-0997-D3D3A407956D}"/>
              </a:ext>
            </a:extLst>
          </p:cNvPr>
          <p:cNvPicPr>
            <a:picLocks noChangeAspect="1"/>
          </p:cNvPicPr>
          <p:nvPr/>
        </p:nvPicPr>
        <p:blipFill>
          <a:blip r:embed="rId2"/>
          <a:stretch>
            <a:fillRect/>
          </a:stretch>
        </p:blipFill>
        <p:spPr>
          <a:xfrm>
            <a:off x="6560153" y="1521613"/>
            <a:ext cx="5374128" cy="5254259"/>
          </a:xfrm>
          <a:prstGeom prst="rect">
            <a:avLst/>
          </a:prstGeom>
        </p:spPr>
      </p:pic>
      <p:pic>
        <p:nvPicPr>
          <p:cNvPr id="5" name="図 4">
            <a:extLst>
              <a:ext uri="{FF2B5EF4-FFF2-40B4-BE49-F238E27FC236}">
                <a16:creationId xmlns:a16="http://schemas.microsoft.com/office/drawing/2014/main" id="{1F90EA88-682A-2B79-A841-32A90AF007D9}"/>
              </a:ext>
            </a:extLst>
          </p:cNvPr>
          <p:cNvPicPr>
            <a:picLocks noChangeAspect="1"/>
          </p:cNvPicPr>
          <p:nvPr/>
        </p:nvPicPr>
        <p:blipFill>
          <a:blip r:embed="rId3"/>
          <a:stretch>
            <a:fillRect/>
          </a:stretch>
        </p:blipFill>
        <p:spPr>
          <a:xfrm>
            <a:off x="257719" y="1489440"/>
            <a:ext cx="5184719" cy="5222086"/>
          </a:xfrm>
          <a:prstGeom prst="rect">
            <a:avLst/>
          </a:prstGeom>
        </p:spPr>
      </p:pic>
      <p:sp>
        <p:nvSpPr>
          <p:cNvPr id="6" name="矢印: 右 5">
            <a:extLst>
              <a:ext uri="{FF2B5EF4-FFF2-40B4-BE49-F238E27FC236}">
                <a16:creationId xmlns:a16="http://schemas.microsoft.com/office/drawing/2014/main" id="{3BFE14B6-3C51-6B5A-DB35-526A836060A1}"/>
              </a:ext>
            </a:extLst>
          </p:cNvPr>
          <p:cNvSpPr/>
          <p:nvPr/>
        </p:nvSpPr>
        <p:spPr>
          <a:xfrm>
            <a:off x="5679831" y="3323492"/>
            <a:ext cx="527538" cy="105507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64576B79-6B92-5C54-1B94-437009F67F0E}"/>
              </a:ext>
            </a:extLst>
          </p:cNvPr>
          <p:cNvSpPr txBox="1"/>
          <p:nvPr/>
        </p:nvSpPr>
        <p:spPr>
          <a:xfrm>
            <a:off x="257719" y="316523"/>
            <a:ext cx="6340197" cy="584775"/>
          </a:xfrm>
          <a:prstGeom prst="rect">
            <a:avLst/>
          </a:prstGeom>
          <a:noFill/>
        </p:spPr>
        <p:txBody>
          <a:bodyPr wrap="none" rtlCol="0">
            <a:spAutoFit/>
          </a:bodyPr>
          <a:lstStyle/>
          <a:p>
            <a:pPr algn="l"/>
            <a:r>
              <a:rPr kumimoji="1" lang="ja-JP" altLang="en-US" sz="3200" dirty="0">
                <a:latin typeface="メイリオ" panose="020B0604030504040204" pitchFamily="50" charset="-128"/>
                <a:ea typeface="メイリオ" panose="020B0604030504040204" pitchFamily="50" charset="-128"/>
              </a:rPr>
              <a:t>演習ワークシートのダウンロード</a:t>
            </a:r>
          </a:p>
        </p:txBody>
      </p:sp>
      <p:sp>
        <p:nvSpPr>
          <p:cNvPr id="8" name="テキスト ボックス 7">
            <a:extLst>
              <a:ext uri="{FF2B5EF4-FFF2-40B4-BE49-F238E27FC236}">
                <a16:creationId xmlns:a16="http://schemas.microsoft.com/office/drawing/2014/main" id="{E7769597-38C8-7514-1FA5-D17FEAC9CE01}"/>
              </a:ext>
            </a:extLst>
          </p:cNvPr>
          <p:cNvSpPr txBox="1"/>
          <p:nvPr/>
        </p:nvSpPr>
        <p:spPr>
          <a:xfrm>
            <a:off x="175846" y="1059948"/>
            <a:ext cx="4493538" cy="461665"/>
          </a:xfrm>
          <a:prstGeom prst="rect">
            <a:avLst/>
          </a:prstGeom>
          <a:noFill/>
        </p:spPr>
        <p:txBody>
          <a:bodyPr wrap="none" rtlCol="0">
            <a:spAutoFit/>
          </a:bodyPr>
          <a:lstStyle/>
          <a:p>
            <a:pPr algn="l"/>
            <a:r>
              <a:rPr kumimoji="1" lang="ja-JP" altLang="en-US" sz="2400" dirty="0">
                <a:latin typeface="メイリオ" panose="020B0604030504040204" pitchFamily="50" charset="-128"/>
                <a:ea typeface="メイリオ" panose="020B0604030504040204" pitchFamily="50" charset="-128"/>
              </a:rPr>
              <a:t>答案記述済の演習ワークシート</a:t>
            </a:r>
          </a:p>
        </p:txBody>
      </p:sp>
      <p:sp>
        <p:nvSpPr>
          <p:cNvPr id="9" name="テキスト ボックス 8">
            <a:extLst>
              <a:ext uri="{FF2B5EF4-FFF2-40B4-BE49-F238E27FC236}">
                <a16:creationId xmlns:a16="http://schemas.microsoft.com/office/drawing/2014/main" id="{748988D4-2C45-8711-1DB2-07AEB0ED8D1B}"/>
              </a:ext>
            </a:extLst>
          </p:cNvPr>
          <p:cNvSpPr txBox="1"/>
          <p:nvPr/>
        </p:nvSpPr>
        <p:spPr>
          <a:xfrm>
            <a:off x="6560153" y="749791"/>
            <a:ext cx="4342309" cy="830997"/>
          </a:xfrm>
          <a:prstGeom prst="rect">
            <a:avLst/>
          </a:prstGeom>
          <a:noFill/>
        </p:spPr>
        <p:txBody>
          <a:bodyPr wrap="square" rtlCol="0">
            <a:spAutoFit/>
          </a:bodyPr>
          <a:lstStyle/>
          <a:p>
            <a:pPr algn="l"/>
            <a:r>
              <a:rPr kumimoji="1" lang="ja-JP" altLang="en-US" sz="2400" dirty="0">
                <a:latin typeface="メイリオ" panose="020B0604030504040204" pitchFamily="50" charset="-128"/>
                <a:ea typeface="メイリオ" panose="020B0604030504040204" pitchFamily="50" charset="-128"/>
              </a:rPr>
              <a:t>ファイル → ダウンロード→ </a:t>
            </a:r>
            <a:r>
              <a:rPr kumimoji="1" lang="en-US" altLang="ja-JP" sz="2400" dirty="0" err="1">
                <a:latin typeface="メイリオ" panose="020B0604030504040204" pitchFamily="50" charset="-128"/>
                <a:ea typeface="メイリオ" panose="020B0604030504040204" pitchFamily="50" charset="-128"/>
              </a:rPr>
              <a:t>ipynb</a:t>
            </a:r>
            <a:r>
              <a:rPr kumimoji="1" lang="ja-JP" altLang="en-US" sz="2400" dirty="0">
                <a:latin typeface="メイリオ" panose="020B0604030504040204" pitchFamily="50" charset="-128"/>
                <a:ea typeface="メイリオ" panose="020B0604030504040204" pitchFamily="50" charset="-128"/>
              </a:rPr>
              <a:t>をダウンロード</a:t>
            </a:r>
          </a:p>
        </p:txBody>
      </p:sp>
    </p:spTree>
    <p:extLst>
      <p:ext uri="{BB962C8B-B14F-4D97-AF65-F5344CB8AC3E}">
        <p14:creationId xmlns:p14="http://schemas.microsoft.com/office/powerpoint/2010/main" val="17965475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492DAE2F-A2E3-3E78-9D1E-2F47AD553884}"/>
              </a:ext>
            </a:extLst>
          </p:cNvPr>
          <p:cNvPicPr>
            <a:picLocks noChangeAspect="1"/>
          </p:cNvPicPr>
          <p:nvPr/>
        </p:nvPicPr>
        <p:blipFill>
          <a:blip r:embed="rId2"/>
          <a:stretch>
            <a:fillRect/>
          </a:stretch>
        </p:blipFill>
        <p:spPr>
          <a:xfrm>
            <a:off x="0" y="797816"/>
            <a:ext cx="12192000" cy="5877827"/>
          </a:xfrm>
          <a:prstGeom prst="rect">
            <a:avLst/>
          </a:prstGeom>
        </p:spPr>
      </p:pic>
      <p:sp>
        <p:nvSpPr>
          <p:cNvPr id="5" name="テキスト ボックス 4">
            <a:extLst>
              <a:ext uri="{FF2B5EF4-FFF2-40B4-BE49-F238E27FC236}">
                <a16:creationId xmlns:a16="http://schemas.microsoft.com/office/drawing/2014/main" id="{5D76EB27-D9E6-E1FD-EA5F-1163BF9F6792}"/>
              </a:ext>
            </a:extLst>
          </p:cNvPr>
          <p:cNvSpPr txBox="1"/>
          <p:nvPr/>
        </p:nvSpPr>
        <p:spPr>
          <a:xfrm>
            <a:off x="281354" y="186144"/>
            <a:ext cx="8392041" cy="584775"/>
          </a:xfrm>
          <a:prstGeom prst="rect">
            <a:avLst/>
          </a:prstGeom>
          <a:noFill/>
        </p:spPr>
        <p:txBody>
          <a:bodyPr wrap="none" rtlCol="0">
            <a:spAutoFit/>
          </a:bodyPr>
          <a:lstStyle/>
          <a:p>
            <a:pPr algn="l"/>
            <a:r>
              <a:rPr kumimoji="1" lang="ja-JP" altLang="en-US" sz="3200" dirty="0">
                <a:latin typeface="メイリオ" panose="020B0604030504040204" pitchFamily="50" charset="-128"/>
                <a:ea typeface="メイリオ" panose="020B0604030504040204" pitchFamily="50" charset="-128"/>
              </a:rPr>
              <a:t>答案提出フォルダーへの答案のアップロード</a:t>
            </a:r>
          </a:p>
        </p:txBody>
      </p:sp>
      <p:sp>
        <p:nvSpPr>
          <p:cNvPr id="6" name="矢印: 右カーブ 5">
            <a:extLst>
              <a:ext uri="{FF2B5EF4-FFF2-40B4-BE49-F238E27FC236}">
                <a16:creationId xmlns:a16="http://schemas.microsoft.com/office/drawing/2014/main" id="{B0DADFF1-77AA-4196-7320-EA98B713B9DE}"/>
              </a:ext>
            </a:extLst>
          </p:cNvPr>
          <p:cNvSpPr/>
          <p:nvPr/>
        </p:nvSpPr>
        <p:spPr>
          <a:xfrm rot="20354548" flipH="1" flipV="1">
            <a:off x="5502771" y="2959606"/>
            <a:ext cx="597877" cy="2497429"/>
          </a:xfrm>
          <a:prstGeom prst="curved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 name="テキスト ボックス 6">
            <a:extLst>
              <a:ext uri="{FF2B5EF4-FFF2-40B4-BE49-F238E27FC236}">
                <a16:creationId xmlns:a16="http://schemas.microsoft.com/office/drawing/2014/main" id="{62B277E9-D290-CEE5-C941-1D389CB85D5D}"/>
              </a:ext>
            </a:extLst>
          </p:cNvPr>
          <p:cNvSpPr txBox="1"/>
          <p:nvPr/>
        </p:nvSpPr>
        <p:spPr>
          <a:xfrm>
            <a:off x="6212541" y="3533991"/>
            <a:ext cx="5979459" cy="1200329"/>
          </a:xfrm>
          <a:prstGeom prst="rect">
            <a:avLst/>
          </a:prstGeom>
          <a:solidFill>
            <a:srgbClr val="FFFFFF">
              <a:alpha val="65882"/>
            </a:srgbClr>
          </a:solidFill>
          <a:ln>
            <a:noFill/>
          </a:ln>
        </p:spPr>
        <p:txBody>
          <a:bodyPr wrap="square" rtlCol="0">
            <a:spAutoFit/>
          </a:bodyPr>
          <a:lstStyle/>
          <a:p>
            <a:pPr marL="457200" indent="-457200" algn="l">
              <a:buFont typeface="+mj-lt"/>
              <a:buAutoNum type="arabicPeriod"/>
            </a:pPr>
            <a:r>
              <a:rPr kumimoji="1" lang="ja-JP" altLang="en-US" dirty="0">
                <a:latin typeface="メイリオ" panose="020B0604030504040204" pitchFamily="50" charset="-128"/>
                <a:ea typeface="メイリオ" panose="020B0604030504040204" pitchFamily="50" charset="-128"/>
              </a:rPr>
              <a:t>ブックマークした答案提出フォルダを開く</a:t>
            </a:r>
            <a:endParaRPr kumimoji="1" lang="en-US" altLang="ja-JP" dirty="0">
              <a:latin typeface="メイリオ" panose="020B0604030504040204" pitchFamily="50" charset="-128"/>
              <a:ea typeface="メイリオ" panose="020B0604030504040204" pitchFamily="50" charset="-128"/>
            </a:endParaRPr>
          </a:p>
          <a:p>
            <a:pPr marL="457200" indent="-457200" algn="l">
              <a:buFont typeface="+mj-lt"/>
              <a:buAutoNum type="arabicPeriod"/>
            </a:pPr>
            <a:r>
              <a:rPr lang="ja-JP" altLang="en-US" dirty="0">
                <a:latin typeface="メイリオ" panose="020B0604030504040204" pitchFamily="50" charset="-128"/>
                <a:ea typeface="メイリオ" panose="020B0604030504040204" pitchFamily="50" charset="-128"/>
              </a:rPr>
              <a:t>ダウンロードフォルダを開く</a:t>
            </a:r>
            <a:endParaRPr lang="en-US" altLang="ja-JP" dirty="0">
              <a:latin typeface="メイリオ" panose="020B0604030504040204" pitchFamily="50" charset="-128"/>
              <a:ea typeface="メイリオ" panose="020B0604030504040204" pitchFamily="50" charset="-128"/>
            </a:endParaRPr>
          </a:p>
          <a:p>
            <a:pPr marL="457200" indent="-457200" algn="l">
              <a:buFont typeface="+mj-lt"/>
              <a:buAutoNum type="arabicPeriod"/>
            </a:pPr>
            <a:r>
              <a:rPr kumimoji="1" lang="ja-JP" altLang="en-US" dirty="0">
                <a:latin typeface="メイリオ" panose="020B0604030504040204" pitchFamily="50" charset="-128"/>
                <a:ea typeface="メイリオ" panose="020B0604030504040204" pitchFamily="50" charset="-128"/>
              </a:rPr>
              <a:t>ダウンロードフォルダ中の答案をドラッグして答案提出フォルダにアップロード</a:t>
            </a:r>
          </a:p>
        </p:txBody>
      </p:sp>
    </p:spTree>
    <p:extLst>
      <p:ext uri="{BB962C8B-B14F-4D97-AF65-F5344CB8AC3E}">
        <p14:creationId xmlns:p14="http://schemas.microsoft.com/office/powerpoint/2010/main" val="28404362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856D2677-DC68-068F-6D67-017BEF792748}"/>
              </a:ext>
            </a:extLst>
          </p:cNvPr>
          <p:cNvSpPr txBox="1"/>
          <p:nvPr/>
        </p:nvSpPr>
        <p:spPr>
          <a:xfrm>
            <a:off x="764930" y="334029"/>
            <a:ext cx="2236510" cy="584775"/>
          </a:xfrm>
          <a:prstGeom prst="rect">
            <a:avLst/>
          </a:prstGeom>
          <a:noFill/>
        </p:spPr>
        <p:txBody>
          <a:bodyPr wrap="none" rtlCol="0">
            <a:spAutoFit/>
          </a:bodyPr>
          <a:lstStyle/>
          <a:p>
            <a:pPr algn="l"/>
            <a:r>
              <a:rPr lang="ja-JP" altLang="en-US" sz="3200" dirty="0">
                <a:latin typeface="メイリオ" panose="020B0604030504040204" pitchFamily="50" charset="-128"/>
                <a:ea typeface="メイリオ" panose="020B0604030504040204" pitchFamily="50" charset="-128"/>
              </a:rPr>
              <a:t>講義の構成</a:t>
            </a:r>
            <a:endParaRPr kumimoji="1" lang="ja-JP" altLang="en-US" sz="3200" dirty="0">
              <a:latin typeface="メイリオ" panose="020B0604030504040204" pitchFamily="50" charset="-128"/>
              <a:ea typeface="メイリオ" panose="020B0604030504040204" pitchFamily="50" charset="-128"/>
            </a:endParaRPr>
          </a:p>
        </p:txBody>
      </p:sp>
      <p:sp>
        <p:nvSpPr>
          <p:cNvPr id="3" name="テキスト ボックス 2">
            <a:extLst>
              <a:ext uri="{FF2B5EF4-FFF2-40B4-BE49-F238E27FC236}">
                <a16:creationId xmlns:a16="http://schemas.microsoft.com/office/drawing/2014/main" id="{6566FE3D-B886-0C32-2ADD-C5123E9B7628}"/>
              </a:ext>
            </a:extLst>
          </p:cNvPr>
          <p:cNvSpPr txBox="1"/>
          <p:nvPr/>
        </p:nvSpPr>
        <p:spPr>
          <a:xfrm>
            <a:off x="856694" y="3228946"/>
            <a:ext cx="9623147" cy="707886"/>
          </a:xfrm>
          <a:prstGeom prst="rect">
            <a:avLst/>
          </a:prstGeom>
          <a:noFill/>
        </p:spPr>
        <p:txBody>
          <a:bodyPr wrap="none" rtlCol="0">
            <a:spAutoFit/>
          </a:bodyPr>
          <a:lstStyle/>
          <a:p>
            <a:pPr marL="457200" indent="-457200" algn="l">
              <a:buFont typeface="Wingdings" panose="05000000000000000000" pitchFamily="2" charset="2"/>
              <a:buChar char="l"/>
            </a:pPr>
            <a:r>
              <a:rPr lang="ja-JP" altLang="en-US" sz="2000" dirty="0">
                <a:latin typeface="メイリオ" panose="020B0604030504040204" pitchFamily="50" charset="-128"/>
                <a:ea typeface="メイリオ" panose="020B0604030504040204" pitchFamily="50" charset="-128"/>
              </a:rPr>
              <a:t>講義ノートを共有して解説を進めます</a:t>
            </a:r>
            <a:endParaRPr lang="en-US" altLang="ja-JP" sz="2000" dirty="0">
              <a:latin typeface="メイリオ" panose="020B0604030504040204" pitchFamily="50" charset="-128"/>
              <a:ea typeface="メイリオ" panose="020B0604030504040204" pitchFamily="50" charset="-128"/>
            </a:endParaRPr>
          </a:p>
          <a:p>
            <a:pPr marL="457200" indent="-457200" algn="l">
              <a:buFont typeface="Wingdings" panose="05000000000000000000" pitchFamily="2" charset="2"/>
              <a:buChar char="l"/>
            </a:pPr>
            <a:r>
              <a:rPr kumimoji="1" lang="ja-JP" altLang="en-US" sz="2000" dirty="0">
                <a:latin typeface="メイリオ" panose="020B0604030504040204" pitchFamily="50" charset="-128"/>
                <a:ea typeface="メイリオ" panose="020B0604030504040204" pitchFamily="50" charset="-128"/>
              </a:rPr>
              <a:t>講義ノートは毎回送る講義ノートリンクから各自で自由に読むことができます</a:t>
            </a:r>
          </a:p>
        </p:txBody>
      </p:sp>
      <p:sp>
        <p:nvSpPr>
          <p:cNvPr id="7" name="テキスト ボックス 6">
            <a:extLst>
              <a:ext uri="{FF2B5EF4-FFF2-40B4-BE49-F238E27FC236}">
                <a16:creationId xmlns:a16="http://schemas.microsoft.com/office/drawing/2014/main" id="{B2638351-A2F5-6DB6-B3B6-2BD653DDAFC7}"/>
              </a:ext>
            </a:extLst>
          </p:cNvPr>
          <p:cNvSpPr txBox="1"/>
          <p:nvPr/>
        </p:nvSpPr>
        <p:spPr>
          <a:xfrm>
            <a:off x="856694" y="2767281"/>
            <a:ext cx="800219" cy="461665"/>
          </a:xfrm>
          <a:prstGeom prst="rect">
            <a:avLst/>
          </a:prstGeom>
          <a:noFill/>
        </p:spPr>
        <p:txBody>
          <a:bodyPr wrap="none" rtlCol="0">
            <a:spAutoFit/>
          </a:bodyPr>
          <a:lstStyle/>
          <a:p>
            <a:pPr algn="l"/>
            <a:r>
              <a:rPr lang="ja-JP" altLang="en-US" sz="2400" b="1" u="sng" dirty="0">
                <a:latin typeface="メイリオ" panose="020B0604030504040204" pitchFamily="50" charset="-128"/>
                <a:ea typeface="メイリオ" panose="020B0604030504040204" pitchFamily="50" charset="-128"/>
              </a:rPr>
              <a:t>解説</a:t>
            </a:r>
            <a:endParaRPr kumimoji="1" lang="ja-JP" altLang="en-US" sz="2400" b="1" u="sng" dirty="0">
              <a:latin typeface="メイリオ" panose="020B0604030504040204" pitchFamily="50" charset="-128"/>
              <a:ea typeface="メイリオ" panose="020B0604030504040204" pitchFamily="50" charset="-128"/>
            </a:endParaRPr>
          </a:p>
        </p:txBody>
      </p:sp>
      <p:sp>
        <p:nvSpPr>
          <p:cNvPr id="8" name="テキスト ボックス 7">
            <a:extLst>
              <a:ext uri="{FF2B5EF4-FFF2-40B4-BE49-F238E27FC236}">
                <a16:creationId xmlns:a16="http://schemas.microsoft.com/office/drawing/2014/main" id="{458600F0-125A-ECBE-6EC5-0B55A46E5F04}"/>
              </a:ext>
            </a:extLst>
          </p:cNvPr>
          <p:cNvSpPr txBox="1"/>
          <p:nvPr/>
        </p:nvSpPr>
        <p:spPr>
          <a:xfrm>
            <a:off x="764930" y="1127462"/>
            <a:ext cx="11167093" cy="1569660"/>
          </a:xfrm>
          <a:prstGeom prst="rect">
            <a:avLst/>
          </a:prstGeom>
          <a:noFill/>
        </p:spPr>
        <p:txBody>
          <a:bodyPr wrap="square" rtlCol="0">
            <a:spAutoFit/>
          </a:bodyPr>
          <a:lstStyle/>
          <a:p>
            <a:pPr marL="457200" indent="-457200">
              <a:buFont typeface="+mj-lt"/>
              <a:buAutoNum type="arabicPeriod"/>
            </a:pPr>
            <a:r>
              <a:rPr kumimoji="1" lang="ja-JP" altLang="en-US" sz="2400" dirty="0">
                <a:latin typeface="メイリオ" panose="020B0604030504040204" pitchFamily="50" charset="-128"/>
                <a:ea typeface="メイリオ" panose="020B0604030504040204" pitchFamily="50" charset="-128"/>
              </a:rPr>
              <a:t>毎回</a:t>
            </a:r>
            <a:r>
              <a:rPr kumimoji="1" lang="en-US" altLang="ja-JP" sz="2400" dirty="0">
                <a:latin typeface="メイリオ" panose="020B0604030504040204" pitchFamily="50" charset="-128"/>
                <a:ea typeface="メイリオ" panose="020B0604030504040204" pitchFamily="50" charset="-128"/>
              </a:rPr>
              <a:t>zoom</a:t>
            </a:r>
            <a:r>
              <a:rPr kumimoji="1" lang="ja-JP" altLang="en-US" sz="2400" dirty="0">
                <a:latin typeface="メイリオ" panose="020B0604030504040204" pitchFamily="50" charset="-128"/>
                <a:ea typeface="メイリオ" panose="020B0604030504040204" pitchFamily="50" charset="-128"/>
              </a:rPr>
              <a:t>のリンクを送ります。時間になりましたら</a:t>
            </a:r>
            <a:r>
              <a:rPr lang="ja-JP" altLang="en-US" sz="2400" dirty="0">
                <a:latin typeface="メイリオ" panose="020B0604030504040204" pitchFamily="50" charset="-128"/>
                <a:ea typeface="メイリオ" panose="020B0604030504040204" pitchFamily="50" charset="-128"/>
              </a:rPr>
              <a:t>リンクから</a:t>
            </a:r>
            <a:r>
              <a:rPr lang="en-US" altLang="ja-JP" sz="2400" dirty="0">
                <a:latin typeface="メイリオ" panose="020B0604030504040204" pitchFamily="50" charset="-128"/>
                <a:ea typeface="メイリオ" panose="020B0604030504040204" pitchFamily="50" charset="-128"/>
              </a:rPr>
              <a:t>zoom</a:t>
            </a:r>
            <a:r>
              <a:rPr lang="ja-JP" altLang="en-US" sz="2400" dirty="0">
                <a:latin typeface="メイリオ" panose="020B0604030504040204" pitchFamily="50" charset="-128"/>
                <a:ea typeface="メイリオ" panose="020B0604030504040204" pitchFamily="50" charset="-128"/>
              </a:rPr>
              <a:t>に入ってください。</a:t>
            </a:r>
            <a:endParaRPr lang="en-US" altLang="ja-JP" sz="2400" dirty="0">
              <a:latin typeface="メイリオ" panose="020B0604030504040204" pitchFamily="50" charset="-128"/>
              <a:ea typeface="メイリオ" panose="020B0604030504040204" pitchFamily="50" charset="-128"/>
            </a:endParaRPr>
          </a:p>
          <a:p>
            <a:pPr marL="457200" indent="-457200">
              <a:buFont typeface="+mj-lt"/>
              <a:buAutoNum type="arabicPeriod"/>
            </a:pPr>
            <a:r>
              <a:rPr kumimoji="1" lang="ja-JP" altLang="en-US" sz="2400" dirty="0">
                <a:latin typeface="メイリオ" panose="020B0604030504040204" pitchFamily="50" charset="-128"/>
                <a:ea typeface="メイリオ" panose="020B0604030504040204" pitchFamily="50" charset="-128"/>
              </a:rPr>
              <a:t>講義は、</a:t>
            </a:r>
            <a:r>
              <a:rPr kumimoji="1" lang="ja-JP" altLang="en-US" sz="2400" b="1" dirty="0">
                <a:latin typeface="メイリオ" panose="020B0604030504040204" pitchFamily="50" charset="-128"/>
                <a:ea typeface="メイリオ" panose="020B0604030504040204" pitchFamily="50" charset="-128"/>
              </a:rPr>
              <a:t>解説と演習の</a:t>
            </a:r>
            <a:r>
              <a:rPr kumimoji="1" lang="en-US" altLang="ja-JP" sz="2400" b="1" dirty="0">
                <a:latin typeface="メイリオ" panose="020B0604030504040204" pitchFamily="50" charset="-128"/>
                <a:ea typeface="メイリオ" panose="020B0604030504040204" pitchFamily="50" charset="-128"/>
              </a:rPr>
              <a:t>2</a:t>
            </a:r>
            <a:r>
              <a:rPr kumimoji="1" lang="ja-JP" altLang="en-US" sz="2400" b="1" dirty="0">
                <a:latin typeface="メイリオ" panose="020B0604030504040204" pitchFamily="50" charset="-128"/>
                <a:ea typeface="メイリオ" panose="020B0604030504040204" pitchFamily="50" charset="-128"/>
              </a:rPr>
              <a:t>部構成</a:t>
            </a:r>
            <a:r>
              <a:rPr kumimoji="1" lang="ja-JP" altLang="en-US" sz="2400" dirty="0">
                <a:latin typeface="メイリオ" panose="020B0604030504040204" pitchFamily="50" charset="-128"/>
                <a:ea typeface="メイリオ" panose="020B0604030504040204" pitchFamily="50" charset="-128"/>
              </a:rPr>
              <a:t>。それぞれ受講方法が異なります</a:t>
            </a:r>
            <a:endParaRPr kumimoji="1" lang="en-US" altLang="ja-JP" sz="2400" dirty="0">
              <a:latin typeface="メイリオ" panose="020B0604030504040204" pitchFamily="50" charset="-128"/>
              <a:ea typeface="メイリオ" panose="020B0604030504040204" pitchFamily="50" charset="-128"/>
            </a:endParaRPr>
          </a:p>
          <a:p>
            <a:pPr marL="457200" indent="-457200">
              <a:buFont typeface="+mj-lt"/>
              <a:buAutoNum type="arabicPeriod"/>
            </a:pPr>
            <a:r>
              <a:rPr lang="ja-JP" altLang="en-US" sz="2400" dirty="0">
                <a:latin typeface="メイリオ" panose="020B0604030504040204" pitchFamily="50" charset="-128"/>
                <a:ea typeface="メイリオ" panose="020B0604030504040204" pitchFamily="50" charset="-128"/>
              </a:rPr>
              <a:t>講義資料は、主に</a:t>
            </a:r>
            <a:r>
              <a:rPr lang="ja-JP" altLang="en-US" sz="2400" b="1" dirty="0">
                <a:latin typeface="メイリオ" panose="020B0604030504040204" pitchFamily="50" charset="-128"/>
                <a:ea typeface="メイリオ" panose="020B0604030504040204" pitchFamily="50" charset="-128"/>
              </a:rPr>
              <a:t>講義ノート</a:t>
            </a:r>
            <a:r>
              <a:rPr lang="ja-JP" altLang="en-US" sz="2400" dirty="0">
                <a:latin typeface="メイリオ" panose="020B0604030504040204" pitchFamily="50" charset="-128"/>
                <a:ea typeface="メイリオ" panose="020B0604030504040204" pitchFamily="50" charset="-128"/>
              </a:rPr>
              <a:t>と</a:t>
            </a:r>
            <a:r>
              <a:rPr lang="ja-JP" altLang="en-US" sz="2400" b="1" dirty="0">
                <a:latin typeface="メイリオ" panose="020B0604030504040204" pitchFamily="50" charset="-128"/>
                <a:ea typeface="メイリオ" panose="020B0604030504040204" pitchFamily="50" charset="-128"/>
              </a:rPr>
              <a:t>演習ワークシート</a:t>
            </a:r>
            <a:r>
              <a:rPr lang="ja-JP" altLang="en-US" sz="2400" dirty="0">
                <a:latin typeface="メイリオ" panose="020B0604030504040204" pitchFamily="50" charset="-128"/>
                <a:ea typeface="メイリオ" panose="020B0604030504040204" pitchFamily="50" charset="-128"/>
              </a:rPr>
              <a:t>です。</a:t>
            </a:r>
            <a:endParaRPr kumimoji="1" lang="ja-JP" altLang="en-US" sz="2400" dirty="0">
              <a:latin typeface="メイリオ" panose="020B0604030504040204" pitchFamily="50" charset="-128"/>
              <a:ea typeface="メイリオ" panose="020B0604030504040204" pitchFamily="50" charset="-128"/>
            </a:endParaRPr>
          </a:p>
        </p:txBody>
      </p:sp>
      <p:sp>
        <p:nvSpPr>
          <p:cNvPr id="9" name="テキスト ボックス 8">
            <a:extLst>
              <a:ext uri="{FF2B5EF4-FFF2-40B4-BE49-F238E27FC236}">
                <a16:creationId xmlns:a16="http://schemas.microsoft.com/office/drawing/2014/main" id="{39D630BC-A744-99FC-DEF8-CF2B5580FFC7}"/>
              </a:ext>
            </a:extLst>
          </p:cNvPr>
          <p:cNvSpPr txBox="1"/>
          <p:nvPr/>
        </p:nvSpPr>
        <p:spPr>
          <a:xfrm>
            <a:off x="856693" y="4123314"/>
            <a:ext cx="800219" cy="461665"/>
          </a:xfrm>
          <a:prstGeom prst="rect">
            <a:avLst/>
          </a:prstGeom>
          <a:noFill/>
        </p:spPr>
        <p:txBody>
          <a:bodyPr wrap="none" rtlCol="0">
            <a:spAutoFit/>
          </a:bodyPr>
          <a:lstStyle/>
          <a:p>
            <a:pPr algn="l"/>
            <a:r>
              <a:rPr kumimoji="1" lang="ja-JP" altLang="en-US" sz="2400" b="1" u="sng" dirty="0">
                <a:latin typeface="メイリオ" panose="020B0604030504040204" pitchFamily="50" charset="-128"/>
                <a:ea typeface="メイリオ" panose="020B0604030504040204" pitchFamily="50" charset="-128"/>
              </a:rPr>
              <a:t>演習</a:t>
            </a:r>
          </a:p>
        </p:txBody>
      </p:sp>
      <p:sp>
        <p:nvSpPr>
          <p:cNvPr id="10" name="テキスト ボックス 9">
            <a:extLst>
              <a:ext uri="{FF2B5EF4-FFF2-40B4-BE49-F238E27FC236}">
                <a16:creationId xmlns:a16="http://schemas.microsoft.com/office/drawing/2014/main" id="{B1A5CFA1-5DD6-0D98-692D-25909F1D6F50}"/>
              </a:ext>
            </a:extLst>
          </p:cNvPr>
          <p:cNvSpPr txBox="1"/>
          <p:nvPr/>
        </p:nvSpPr>
        <p:spPr>
          <a:xfrm>
            <a:off x="764930" y="4584979"/>
            <a:ext cx="10525842" cy="1938992"/>
          </a:xfrm>
          <a:prstGeom prst="rect">
            <a:avLst/>
          </a:prstGeom>
          <a:noFill/>
        </p:spPr>
        <p:txBody>
          <a:bodyPr wrap="square" rtlCol="0">
            <a:spAutoFit/>
          </a:bodyPr>
          <a:lstStyle/>
          <a:p>
            <a:pPr marL="342900" indent="-342900" algn="l">
              <a:buFont typeface="Wingdings" panose="05000000000000000000" pitchFamily="2" charset="2"/>
              <a:buChar char="l"/>
            </a:pPr>
            <a:r>
              <a:rPr kumimoji="1" lang="ja-JP" altLang="en-US" sz="2000" dirty="0">
                <a:latin typeface="メイリオ" panose="020B0604030504040204" pitchFamily="50" charset="-128"/>
                <a:ea typeface="メイリオ" panose="020B0604030504040204" pitchFamily="50" charset="-128"/>
              </a:rPr>
              <a:t>講義ノート中に演習問題の記載があります。各自この演習問題の答案プログラムを演習ワークシートに書いてもらいます</a:t>
            </a:r>
            <a:endParaRPr kumimoji="1" lang="en-US" altLang="ja-JP" sz="2000" dirty="0">
              <a:latin typeface="メイリオ" panose="020B0604030504040204" pitchFamily="50" charset="-128"/>
              <a:ea typeface="メイリオ" panose="020B0604030504040204" pitchFamily="50" charset="-128"/>
            </a:endParaRPr>
          </a:p>
          <a:p>
            <a:pPr marL="342900" indent="-342900" algn="l">
              <a:buFont typeface="Wingdings" panose="05000000000000000000" pitchFamily="2" charset="2"/>
              <a:buChar char="l"/>
            </a:pPr>
            <a:r>
              <a:rPr lang="ja-JP" altLang="en-US" sz="2000" dirty="0">
                <a:latin typeface="メイリオ" panose="020B0604030504040204" pitchFamily="50" charset="-128"/>
                <a:ea typeface="メイリオ" panose="020B0604030504040204" pitchFamily="50" charset="-128"/>
              </a:rPr>
              <a:t>演習時間中は数名単位のチームに分かれてアシスタントと質疑応答（チャットも）しながら各自演習を進めます</a:t>
            </a:r>
            <a:endParaRPr lang="en-US" altLang="ja-JP" sz="2000" dirty="0">
              <a:latin typeface="メイリオ" panose="020B0604030504040204" pitchFamily="50" charset="-128"/>
              <a:ea typeface="メイリオ" panose="020B0604030504040204" pitchFamily="50" charset="-128"/>
            </a:endParaRPr>
          </a:p>
          <a:p>
            <a:pPr marL="342900" indent="-342900" algn="l">
              <a:buFont typeface="Wingdings" panose="05000000000000000000" pitchFamily="2" charset="2"/>
              <a:buChar char="l"/>
            </a:pPr>
            <a:r>
              <a:rPr lang="ja-JP" altLang="en-US" sz="2000" dirty="0">
                <a:latin typeface="メイリオ" panose="020B0604030504040204" pitchFamily="50" charset="-128"/>
                <a:ea typeface="メイリオ" panose="020B0604030504040204" pitchFamily="50" charset="-128"/>
              </a:rPr>
              <a:t>チームメンバー間で会話してもかまいません。</a:t>
            </a:r>
            <a:endParaRPr lang="en-US" altLang="ja-JP" sz="2000" dirty="0">
              <a:latin typeface="メイリオ" panose="020B0604030504040204" pitchFamily="50" charset="-128"/>
              <a:ea typeface="メイリオ" panose="020B0604030504040204" pitchFamily="50" charset="-128"/>
            </a:endParaRPr>
          </a:p>
          <a:p>
            <a:pPr marL="342900" indent="-342900" algn="l">
              <a:buFont typeface="Wingdings" panose="05000000000000000000" pitchFamily="2" charset="2"/>
              <a:buChar char="l"/>
            </a:pPr>
            <a:r>
              <a:rPr kumimoji="1" lang="ja-JP" altLang="en-US" sz="2000" dirty="0">
                <a:latin typeface="メイリオ" panose="020B0604030504040204" pitchFamily="50" charset="-128"/>
                <a:ea typeface="メイリオ" panose="020B0604030504040204" pitchFamily="50" charset="-128"/>
              </a:rPr>
              <a:t>この際、</a:t>
            </a:r>
            <a:r>
              <a:rPr kumimoji="1" lang="en-US" altLang="ja-JP" sz="2000" dirty="0">
                <a:latin typeface="メイリオ" panose="020B0604030504040204" pitchFamily="50" charset="-128"/>
                <a:ea typeface="メイリオ" panose="020B0604030504040204" pitchFamily="50" charset="-128"/>
              </a:rPr>
              <a:t>zoom</a:t>
            </a:r>
            <a:r>
              <a:rPr kumimoji="1" lang="ja-JP" altLang="en-US" sz="2000" dirty="0">
                <a:latin typeface="メイリオ" panose="020B0604030504040204" pitchFamily="50" charset="-128"/>
                <a:ea typeface="メイリオ" panose="020B0604030504040204" pitchFamily="50" charset="-128"/>
              </a:rPr>
              <a:t>をチーム別の小部屋（ブレイクアウトルーム）に分けます</a:t>
            </a:r>
          </a:p>
        </p:txBody>
      </p:sp>
    </p:spTree>
    <p:extLst>
      <p:ext uri="{BB962C8B-B14F-4D97-AF65-F5344CB8AC3E}">
        <p14:creationId xmlns:p14="http://schemas.microsoft.com/office/powerpoint/2010/main" val="27355522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C8537608-C89B-F8A6-707F-DD206C1C6720}"/>
              </a:ext>
            </a:extLst>
          </p:cNvPr>
          <p:cNvSpPr txBox="1"/>
          <p:nvPr/>
        </p:nvSpPr>
        <p:spPr>
          <a:xfrm>
            <a:off x="624254" y="668215"/>
            <a:ext cx="2236510" cy="584775"/>
          </a:xfrm>
          <a:prstGeom prst="rect">
            <a:avLst/>
          </a:prstGeom>
          <a:noFill/>
        </p:spPr>
        <p:txBody>
          <a:bodyPr wrap="none" rtlCol="0">
            <a:spAutoFit/>
          </a:bodyPr>
          <a:lstStyle/>
          <a:p>
            <a:pPr algn="l"/>
            <a:r>
              <a:rPr kumimoji="1" lang="ja-JP" altLang="en-US" sz="3200" dirty="0">
                <a:latin typeface="メイリオ" panose="020B0604030504040204" pitchFamily="50" charset="-128"/>
                <a:ea typeface="メイリオ" panose="020B0604030504040204" pitchFamily="50" charset="-128"/>
              </a:rPr>
              <a:t>出欠と採点</a:t>
            </a:r>
          </a:p>
        </p:txBody>
      </p:sp>
      <p:sp>
        <p:nvSpPr>
          <p:cNvPr id="3" name="テキスト ボックス 2">
            <a:extLst>
              <a:ext uri="{FF2B5EF4-FFF2-40B4-BE49-F238E27FC236}">
                <a16:creationId xmlns:a16="http://schemas.microsoft.com/office/drawing/2014/main" id="{E9857983-F0C0-5685-B96E-A1051B7C5A53}"/>
              </a:ext>
            </a:extLst>
          </p:cNvPr>
          <p:cNvSpPr txBox="1"/>
          <p:nvPr/>
        </p:nvSpPr>
        <p:spPr>
          <a:xfrm>
            <a:off x="685800" y="1463873"/>
            <a:ext cx="11317941" cy="1569660"/>
          </a:xfrm>
          <a:prstGeom prst="rect">
            <a:avLst/>
          </a:prstGeom>
          <a:noFill/>
        </p:spPr>
        <p:txBody>
          <a:bodyPr wrap="square" rtlCol="0">
            <a:spAutoFit/>
          </a:bodyPr>
          <a:lstStyle/>
          <a:p>
            <a:pPr marL="457200" indent="-457200" algn="l">
              <a:buFont typeface="+mj-lt"/>
              <a:buAutoNum type="arabicPeriod"/>
            </a:pPr>
            <a:r>
              <a:rPr kumimoji="1" lang="ja-JP" altLang="en-US" sz="2400" dirty="0">
                <a:latin typeface="メイリオ" panose="020B0604030504040204" pitchFamily="50" charset="-128"/>
                <a:ea typeface="メイリオ" panose="020B0604030504040204" pitchFamily="50" charset="-128"/>
              </a:rPr>
              <a:t>毎回プログラミング演習課題を提示します。</a:t>
            </a:r>
            <a:endParaRPr kumimoji="1" lang="en-US" altLang="ja-JP" sz="2400" dirty="0">
              <a:latin typeface="メイリオ" panose="020B0604030504040204" pitchFamily="50" charset="-128"/>
              <a:ea typeface="メイリオ" panose="020B0604030504040204" pitchFamily="50" charset="-128"/>
            </a:endParaRPr>
          </a:p>
          <a:p>
            <a:pPr marL="457200" indent="-457200" algn="l">
              <a:buFont typeface="+mj-lt"/>
              <a:buAutoNum type="arabicPeriod"/>
            </a:pPr>
            <a:r>
              <a:rPr lang="ja-JP" altLang="en-US" sz="2400" dirty="0">
                <a:latin typeface="メイリオ" panose="020B0604030504040204" pitchFamily="50" charset="-128"/>
                <a:ea typeface="メイリオ" panose="020B0604030504040204" pitchFamily="50" charset="-128"/>
              </a:rPr>
              <a:t>翌週の授業までに答案を記述した演習ワークシートを答案提出フォルダーにアップロードしてください。</a:t>
            </a:r>
            <a:endParaRPr lang="en-US" altLang="ja-JP" sz="2400" dirty="0">
              <a:latin typeface="メイリオ" panose="020B0604030504040204" pitchFamily="50" charset="-128"/>
              <a:ea typeface="メイリオ" panose="020B0604030504040204" pitchFamily="50" charset="-128"/>
            </a:endParaRPr>
          </a:p>
          <a:p>
            <a:pPr marL="457200" indent="-457200" algn="l">
              <a:buFont typeface="+mj-lt"/>
              <a:buAutoNum type="arabicPeriod"/>
            </a:pPr>
            <a:r>
              <a:rPr kumimoji="1" lang="ja-JP" altLang="en-US" sz="2400" dirty="0">
                <a:latin typeface="メイリオ" panose="020B0604030504040204" pitchFamily="50" charset="-128"/>
                <a:ea typeface="メイリオ" panose="020B0604030504040204" pitchFamily="50" charset="-128"/>
              </a:rPr>
              <a:t>答案のアップロードは出欠を兼ねます</a:t>
            </a:r>
          </a:p>
        </p:txBody>
      </p:sp>
      <p:sp>
        <p:nvSpPr>
          <p:cNvPr id="6" name="テキスト ボックス 5">
            <a:extLst>
              <a:ext uri="{FF2B5EF4-FFF2-40B4-BE49-F238E27FC236}">
                <a16:creationId xmlns:a16="http://schemas.microsoft.com/office/drawing/2014/main" id="{52000D12-B25F-AA85-4C90-3E6A810BBC55}"/>
              </a:ext>
            </a:extLst>
          </p:cNvPr>
          <p:cNvSpPr txBox="1"/>
          <p:nvPr/>
        </p:nvSpPr>
        <p:spPr>
          <a:xfrm>
            <a:off x="1007839" y="3244416"/>
            <a:ext cx="10176321" cy="707886"/>
          </a:xfrm>
          <a:prstGeom prst="rect">
            <a:avLst/>
          </a:prstGeom>
          <a:noFill/>
        </p:spPr>
        <p:txBody>
          <a:bodyPr wrap="square" rtlCol="0">
            <a:spAutoFit/>
          </a:bodyPr>
          <a:lstStyle/>
          <a:p>
            <a:pPr algn="l"/>
            <a:r>
              <a:rPr kumimoji="1" lang="ja-JP" altLang="en-US" sz="2000" dirty="0">
                <a:latin typeface="メイリオ" panose="020B0604030504040204" pitchFamily="50" charset="-128"/>
                <a:ea typeface="メイリオ" panose="020B0604030504040204" pitchFamily="50" charset="-128"/>
              </a:rPr>
              <a:t>注</a:t>
            </a:r>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課題をとけない場合は、わからない点など文章で記述して提出ください。正解でなくとも出席点を採点します</a:t>
            </a:r>
          </a:p>
        </p:txBody>
      </p:sp>
    </p:spTree>
    <p:extLst>
      <p:ext uri="{BB962C8B-B14F-4D97-AF65-F5344CB8AC3E}">
        <p14:creationId xmlns:p14="http://schemas.microsoft.com/office/powerpoint/2010/main" val="18056467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471F9660-5306-F4ED-980F-B38C68166C31}"/>
              </a:ext>
            </a:extLst>
          </p:cNvPr>
          <p:cNvSpPr txBox="1"/>
          <p:nvPr/>
        </p:nvSpPr>
        <p:spPr>
          <a:xfrm>
            <a:off x="3050930" y="2839915"/>
            <a:ext cx="5190845" cy="461665"/>
          </a:xfrm>
          <a:prstGeom prst="rect">
            <a:avLst/>
          </a:prstGeom>
          <a:noFill/>
        </p:spPr>
        <p:txBody>
          <a:bodyPr wrap="none" rtlCol="0">
            <a:spAutoFit/>
          </a:bodyPr>
          <a:lstStyle/>
          <a:p>
            <a:pPr algn="l"/>
            <a:r>
              <a:rPr kumimoji="1" lang="ja-JP" altLang="en-US" sz="2400" dirty="0">
                <a:latin typeface="メイリオ" panose="020B0604030504040204" pitchFamily="50" charset="-128"/>
                <a:ea typeface="メイリオ" panose="020B0604030504040204" pitchFamily="50" charset="-128"/>
              </a:rPr>
              <a:t>教材を丸ごと</a:t>
            </a:r>
            <a:r>
              <a:rPr kumimoji="1" lang="en-US" altLang="ja-JP" sz="2400" dirty="0">
                <a:latin typeface="メイリオ" panose="020B0604030504040204" pitchFamily="50" charset="-128"/>
                <a:ea typeface="メイリオ" panose="020B0604030504040204" pitchFamily="50" charset="-128"/>
              </a:rPr>
              <a:t>PC</a:t>
            </a:r>
            <a:r>
              <a:rPr kumimoji="1" lang="ja-JP" altLang="en-US" sz="2400" dirty="0">
                <a:latin typeface="メイリオ" panose="020B0604030504040204" pitchFamily="50" charset="-128"/>
                <a:ea typeface="メイリオ" panose="020B0604030504040204" pitchFamily="50" charset="-128"/>
              </a:rPr>
              <a:t>にダウンロードする</a:t>
            </a:r>
          </a:p>
        </p:txBody>
      </p:sp>
      <p:sp>
        <p:nvSpPr>
          <p:cNvPr id="3" name="テキスト ボックス 2">
            <a:extLst>
              <a:ext uri="{FF2B5EF4-FFF2-40B4-BE49-F238E27FC236}">
                <a16:creationId xmlns:a16="http://schemas.microsoft.com/office/drawing/2014/main" id="{C3B9452F-2BFC-B0EA-C62A-8C38FC0EB0F3}"/>
              </a:ext>
            </a:extLst>
          </p:cNvPr>
          <p:cNvSpPr txBox="1"/>
          <p:nvPr/>
        </p:nvSpPr>
        <p:spPr>
          <a:xfrm>
            <a:off x="694592" y="685800"/>
            <a:ext cx="800219" cy="461665"/>
          </a:xfrm>
          <a:prstGeom prst="rect">
            <a:avLst/>
          </a:prstGeom>
          <a:noFill/>
        </p:spPr>
        <p:txBody>
          <a:bodyPr wrap="none" rtlCol="0">
            <a:spAutoFit/>
          </a:bodyPr>
          <a:lstStyle/>
          <a:p>
            <a:pPr algn="l"/>
            <a:r>
              <a:rPr kumimoji="1" lang="ja-JP" altLang="en-US" sz="2400" dirty="0">
                <a:latin typeface="メイリオ" panose="020B0604030504040204" pitchFamily="50" charset="-128"/>
                <a:ea typeface="メイリオ" panose="020B0604030504040204" pitchFamily="50" charset="-128"/>
              </a:rPr>
              <a:t>参考</a:t>
            </a:r>
          </a:p>
        </p:txBody>
      </p:sp>
    </p:spTree>
    <p:extLst>
      <p:ext uri="{BB962C8B-B14F-4D97-AF65-F5344CB8AC3E}">
        <p14:creationId xmlns:p14="http://schemas.microsoft.com/office/powerpoint/2010/main" val="20012281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77C71B9A-0DF8-83F5-75B1-F47391284A2B}"/>
              </a:ext>
            </a:extLst>
          </p:cNvPr>
          <p:cNvSpPr txBox="1"/>
          <p:nvPr/>
        </p:nvSpPr>
        <p:spPr>
          <a:xfrm>
            <a:off x="400774" y="263249"/>
            <a:ext cx="7697941" cy="584775"/>
          </a:xfrm>
          <a:prstGeom prst="rect">
            <a:avLst/>
          </a:prstGeom>
          <a:noFill/>
        </p:spPr>
        <p:txBody>
          <a:bodyPr wrap="none" rtlCol="0">
            <a:spAutoFit/>
          </a:bodyPr>
          <a:lstStyle/>
          <a:p>
            <a:pPr algn="l"/>
            <a:r>
              <a:rPr kumimoji="1" lang="en-US" altLang="ja-JP" sz="3200" dirty="0">
                <a:latin typeface="メイリオ" panose="020B0604030504040204" pitchFamily="50" charset="-128"/>
                <a:ea typeface="メイリオ" panose="020B0604030504040204" pitchFamily="50" charset="-128"/>
              </a:rPr>
              <a:t>1. </a:t>
            </a:r>
            <a:r>
              <a:rPr kumimoji="1" lang="ja-JP" altLang="en-US" sz="3200" dirty="0">
                <a:latin typeface="メイリオ" panose="020B0604030504040204" pitchFamily="50" charset="-128"/>
                <a:ea typeface="メイリオ" panose="020B0604030504040204" pitchFamily="50" charset="-128"/>
              </a:rPr>
              <a:t>教材を保存するためのフォルダを作成</a:t>
            </a:r>
          </a:p>
        </p:txBody>
      </p:sp>
      <p:pic>
        <p:nvPicPr>
          <p:cNvPr id="4" name="図 3">
            <a:extLst>
              <a:ext uri="{FF2B5EF4-FFF2-40B4-BE49-F238E27FC236}">
                <a16:creationId xmlns:a16="http://schemas.microsoft.com/office/drawing/2014/main" id="{06C39BE1-E602-5D1D-5DA6-6AFB88722E18}"/>
              </a:ext>
            </a:extLst>
          </p:cNvPr>
          <p:cNvPicPr>
            <a:picLocks noChangeAspect="1"/>
          </p:cNvPicPr>
          <p:nvPr/>
        </p:nvPicPr>
        <p:blipFill>
          <a:blip r:embed="rId2"/>
          <a:stretch>
            <a:fillRect/>
          </a:stretch>
        </p:blipFill>
        <p:spPr>
          <a:xfrm>
            <a:off x="575566" y="914151"/>
            <a:ext cx="6801353" cy="2774952"/>
          </a:xfrm>
          <a:prstGeom prst="rect">
            <a:avLst/>
          </a:prstGeom>
          <a:ln>
            <a:noFill/>
          </a:ln>
          <a:effectLst>
            <a:outerShdw blurRad="292100" dist="139700" dir="2700000" algn="tl" rotWithShape="0">
              <a:srgbClr val="333333">
                <a:alpha val="65000"/>
              </a:srgbClr>
            </a:outerShdw>
          </a:effectLst>
        </p:spPr>
      </p:pic>
      <p:pic>
        <p:nvPicPr>
          <p:cNvPr id="6" name="図 5">
            <a:extLst>
              <a:ext uri="{FF2B5EF4-FFF2-40B4-BE49-F238E27FC236}">
                <a16:creationId xmlns:a16="http://schemas.microsoft.com/office/drawing/2014/main" id="{95CEE79E-9311-509D-2089-8BB2B6C79F91}"/>
              </a:ext>
            </a:extLst>
          </p:cNvPr>
          <p:cNvPicPr>
            <a:picLocks noChangeAspect="1"/>
          </p:cNvPicPr>
          <p:nvPr/>
        </p:nvPicPr>
        <p:blipFill>
          <a:blip r:embed="rId3"/>
          <a:stretch>
            <a:fillRect/>
          </a:stretch>
        </p:blipFill>
        <p:spPr>
          <a:xfrm>
            <a:off x="1754349" y="3429000"/>
            <a:ext cx="7750870" cy="2432633"/>
          </a:xfrm>
          <a:prstGeom prst="rect">
            <a:avLst/>
          </a:prstGeom>
        </p:spPr>
      </p:pic>
      <p:pic>
        <p:nvPicPr>
          <p:cNvPr id="8" name="図 7">
            <a:extLst>
              <a:ext uri="{FF2B5EF4-FFF2-40B4-BE49-F238E27FC236}">
                <a16:creationId xmlns:a16="http://schemas.microsoft.com/office/drawing/2014/main" id="{F1CBFEB8-C6F8-C8E3-1C94-31AFD9E48D78}"/>
              </a:ext>
            </a:extLst>
          </p:cNvPr>
          <p:cNvPicPr>
            <a:picLocks noChangeAspect="1"/>
          </p:cNvPicPr>
          <p:nvPr/>
        </p:nvPicPr>
        <p:blipFill>
          <a:blip r:embed="rId4"/>
          <a:stretch>
            <a:fillRect/>
          </a:stretch>
        </p:blipFill>
        <p:spPr>
          <a:xfrm>
            <a:off x="5526843" y="4726300"/>
            <a:ext cx="7337468" cy="2105456"/>
          </a:xfrm>
          <a:prstGeom prst="rect">
            <a:avLst/>
          </a:prstGeom>
        </p:spPr>
      </p:pic>
      <p:sp>
        <p:nvSpPr>
          <p:cNvPr id="9" name="テキスト ボックス 8">
            <a:extLst>
              <a:ext uri="{FF2B5EF4-FFF2-40B4-BE49-F238E27FC236}">
                <a16:creationId xmlns:a16="http://schemas.microsoft.com/office/drawing/2014/main" id="{7FB33680-FDFD-7649-2DCF-2EC1CCBE5B7B}"/>
              </a:ext>
            </a:extLst>
          </p:cNvPr>
          <p:cNvSpPr txBox="1"/>
          <p:nvPr/>
        </p:nvSpPr>
        <p:spPr>
          <a:xfrm>
            <a:off x="575566" y="1553405"/>
            <a:ext cx="6340197" cy="461665"/>
          </a:xfrm>
          <a:prstGeom prst="rect">
            <a:avLst/>
          </a:prstGeom>
          <a:solidFill>
            <a:schemeClr val="bg1"/>
          </a:solidFill>
        </p:spPr>
        <p:txBody>
          <a:bodyPr wrap="none" rtlCol="0">
            <a:spAutoFit/>
          </a:bodyPr>
          <a:lstStyle/>
          <a:p>
            <a:pPr algn="l"/>
            <a:r>
              <a:rPr kumimoji="1" lang="ja-JP" altLang="en-US" sz="2400" dirty="0">
                <a:latin typeface="メイリオ" panose="020B0604030504040204" pitchFamily="50" charset="-128"/>
                <a:ea typeface="メイリオ" panose="020B0604030504040204" pitchFamily="50" charset="-128"/>
              </a:rPr>
              <a:t>「ユーザー」「パブリック」フォルダを選ぶ</a:t>
            </a:r>
          </a:p>
        </p:txBody>
      </p:sp>
      <p:sp>
        <p:nvSpPr>
          <p:cNvPr id="10" name="フローチャート: 代替処理 9">
            <a:extLst>
              <a:ext uri="{FF2B5EF4-FFF2-40B4-BE49-F238E27FC236}">
                <a16:creationId xmlns:a16="http://schemas.microsoft.com/office/drawing/2014/main" id="{B6B72379-0546-69C8-E7AD-5095776A403B}"/>
              </a:ext>
            </a:extLst>
          </p:cNvPr>
          <p:cNvSpPr/>
          <p:nvPr/>
        </p:nvSpPr>
        <p:spPr>
          <a:xfrm>
            <a:off x="5693389" y="5979932"/>
            <a:ext cx="6059340" cy="580293"/>
          </a:xfrm>
          <a:prstGeom prst="flowChartAlternateProcess">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フローチャート: 代替処理 10">
            <a:extLst>
              <a:ext uri="{FF2B5EF4-FFF2-40B4-BE49-F238E27FC236}">
                <a16:creationId xmlns:a16="http://schemas.microsoft.com/office/drawing/2014/main" id="{036E386C-5BDD-533F-F65C-82AC208B5AEA}"/>
              </a:ext>
            </a:extLst>
          </p:cNvPr>
          <p:cNvSpPr/>
          <p:nvPr/>
        </p:nvSpPr>
        <p:spPr>
          <a:xfrm>
            <a:off x="1710952" y="3835494"/>
            <a:ext cx="1354757" cy="1063869"/>
          </a:xfrm>
          <a:prstGeom prst="flowChartAlternateProcess">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ボックス 11">
            <a:extLst>
              <a:ext uri="{FF2B5EF4-FFF2-40B4-BE49-F238E27FC236}">
                <a16:creationId xmlns:a16="http://schemas.microsoft.com/office/drawing/2014/main" id="{B6D7415A-0B39-6481-E98D-ED059F5A216B}"/>
              </a:ext>
            </a:extLst>
          </p:cNvPr>
          <p:cNvSpPr txBox="1"/>
          <p:nvPr/>
        </p:nvSpPr>
        <p:spPr>
          <a:xfrm>
            <a:off x="5855286" y="4367428"/>
            <a:ext cx="5492657" cy="461665"/>
          </a:xfrm>
          <a:prstGeom prst="rect">
            <a:avLst/>
          </a:prstGeom>
          <a:solidFill>
            <a:schemeClr val="bg1"/>
          </a:solidFill>
        </p:spPr>
        <p:txBody>
          <a:bodyPr wrap="none" rtlCol="0">
            <a:spAutoFit/>
          </a:bodyPr>
          <a:lstStyle/>
          <a:p>
            <a:pPr algn="l"/>
            <a:r>
              <a:rPr lang="en-US" altLang="ja-JP" sz="2400" dirty="0">
                <a:latin typeface="メイリオ" panose="020B0604030504040204" pitchFamily="50" charset="-128"/>
                <a:ea typeface="メイリオ" panose="020B0604030504040204" pitchFamily="50" charset="-128"/>
              </a:rPr>
              <a:t>p</a:t>
            </a:r>
            <a:r>
              <a:rPr kumimoji="1" lang="en-US" altLang="ja-JP" sz="2400" dirty="0">
                <a:latin typeface="メイリオ" panose="020B0604030504040204" pitchFamily="50" charset="-128"/>
                <a:ea typeface="メイリオ" panose="020B0604030504040204" pitchFamily="50" charset="-128"/>
              </a:rPr>
              <a:t>rograming1</a:t>
            </a:r>
            <a:r>
              <a:rPr kumimoji="1" lang="ja-JP" altLang="en-US" sz="2400" dirty="0">
                <a:latin typeface="メイリオ" panose="020B0604030504040204" pitchFamily="50" charset="-128"/>
                <a:ea typeface="メイリオ" panose="020B0604030504040204" pitchFamily="50" charset="-128"/>
              </a:rPr>
              <a:t>というフォルダ名で作成</a:t>
            </a:r>
          </a:p>
        </p:txBody>
      </p:sp>
    </p:spTree>
    <p:extLst>
      <p:ext uri="{BB962C8B-B14F-4D97-AF65-F5344CB8AC3E}">
        <p14:creationId xmlns:p14="http://schemas.microsoft.com/office/powerpoint/2010/main" val="37793931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622E36B5-1916-289A-1604-311FC003A376}"/>
              </a:ext>
            </a:extLst>
          </p:cNvPr>
          <p:cNvPicPr>
            <a:picLocks noChangeAspect="1"/>
          </p:cNvPicPr>
          <p:nvPr/>
        </p:nvPicPr>
        <p:blipFill>
          <a:blip r:embed="rId3"/>
          <a:stretch>
            <a:fillRect/>
          </a:stretch>
        </p:blipFill>
        <p:spPr>
          <a:xfrm>
            <a:off x="71718" y="1321791"/>
            <a:ext cx="8265514" cy="5416011"/>
          </a:xfrm>
          <a:prstGeom prst="rect">
            <a:avLst/>
          </a:prstGeom>
        </p:spPr>
      </p:pic>
      <p:sp>
        <p:nvSpPr>
          <p:cNvPr id="4" name="フローチャート: 代替処理 3">
            <a:extLst>
              <a:ext uri="{FF2B5EF4-FFF2-40B4-BE49-F238E27FC236}">
                <a16:creationId xmlns:a16="http://schemas.microsoft.com/office/drawing/2014/main" id="{2A827CA2-AB17-60B0-3A79-9FDA98D74DCD}"/>
              </a:ext>
            </a:extLst>
          </p:cNvPr>
          <p:cNvSpPr/>
          <p:nvPr/>
        </p:nvSpPr>
        <p:spPr>
          <a:xfrm>
            <a:off x="3945272" y="5077570"/>
            <a:ext cx="3558187" cy="514061"/>
          </a:xfrm>
          <a:prstGeom prst="flowChartAlternateProcess">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6" name="図 5">
            <a:extLst>
              <a:ext uri="{FF2B5EF4-FFF2-40B4-BE49-F238E27FC236}">
                <a16:creationId xmlns:a16="http://schemas.microsoft.com/office/drawing/2014/main" id="{8404D6FC-035B-0E18-0A98-63DC6036FC1B}"/>
              </a:ext>
            </a:extLst>
          </p:cNvPr>
          <p:cNvPicPr>
            <a:picLocks noChangeAspect="1"/>
          </p:cNvPicPr>
          <p:nvPr/>
        </p:nvPicPr>
        <p:blipFill>
          <a:blip r:embed="rId4"/>
          <a:stretch>
            <a:fillRect/>
          </a:stretch>
        </p:blipFill>
        <p:spPr>
          <a:xfrm>
            <a:off x="7786654" y="1194001"/>
            <a:ext cx="4689399" cy="5584173"/>
          </a:xfrm>
          <a:prstGeom prst="rect">
            <a:avLst/>
          </a:prstGeom>
        </p:spPr>
      </p:pic>
      <p:sp>
        <p:nvSpPr>
          <p:cNvPr id="7" name="テキスト ボックス 6">
            <a:extLst>
              <a:ext uri="{FF2B5EF4-FFF2-40B4-BE49-F238E27FC236}">
                <a16:creationId xmlns:a16="http://schemas.microsoft.com/office/drawing/2014/main" id="{0DD9988C-300F-4859-D924-BB87CFCC45D9}"/>
              </a:ext>
            </a:extLst>
          </p:cNvPr>
          <p:cNvSpPr txBox="1"/>
          <p:nvPr/>
        </p:nvSpPr>
        <p:spPr>
          <a:xfrm>
            <a:off x="313765" y="448235"/>
            <a:ext cx="4825360" cy="584775"/>
          </a:xfrm>
          <a:prstGeom prst="rect">
            <a:avLst/>
          </a:prstGeom>
          <a:noFill/>
        </p:spPr>
        <p:txBody>
          <a:bodyPr wrap="none" rtlCol="0">
            <a:spAutoFit/>
          </a:bodyPr>
          <a:lstStyle/>
          <a:p>
            <a:pPr algn="l"/>
            <a:r>
              <a:rPr lang="en-US" altLang="ja-JP" sz="3200" dirty="0">
                <a:latin typeface="メイリオ" panose="020B0604030504040204" pitchFamily="50" charset="-128"/>
                <a:ea typeface="メイリオ" panose="020B0604030504040204" pitchFamily="50" charset="-128"/>
              </a:rPr>
              <a:t>2. </a:t>
            </a:r>
            <a:r>
              <a:rPr lang="ja-JP" altLang="en-US" sz="3200" dirty="0">
                <a:latin typeface="メイリオ" panose="020B0604030504040204" pitchFamily="50" charset="-128"/>
                <a:ea typeface="メイリオ" panose="020B0604030504040204" pitchFamily="50" charset="-128"/>
              </a:rPr>
              <a:t>ショートカットを作る</a:t>
            </a:r>
            <a:endParaRPr kumimoji="1" lang="ja-JP" altLang="en-US" sz="3200" dirty="0">
              <a:latin typeface="メイリオ" panose="020B0604030504040204" pitchFamily="50" charset="-128"/>
              <a:ea typeface="メイリオ" panose="020B0604030504040204" pitchFamily="50" charset="-128"/>
            </a:endParaRPr>
          </a:p>
        </p:txBody>
      </p:sp>
      <p:sp>
        <p:nvSpPr>
          <p:cNvPr id="8" name="フローチャート: 代替処理 7">
            <a:extLst>
              <a:ext uri="{FF2B5EF4-FFF2-40B4-BE49-F238E27FC236}">
                <a16:creationId xmlns:a16="http://schemas.microsoft.com/office/drawing/2014/main" id="{E60C432C-F1F2-D4F2-59B7-5CA0658B1266}"/>
              </a:ext>
            </a:extLst>
          </p:cNvPr>
          <p:cNvSpPr/>
          <p:nvPr/>
        </p:nvSpPr>
        <p:spPr>
          <a:xfrm>
            <a:off x="8453718" y="2887984"/>
            <a:ext cx="959223" cy="514061"/>
          </a:xfrm>
          <a:prstGeom prst="flowChartAlternateProcess">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342458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2B9B7177-C24E-24B9-86BA-723F8EC2C3CA}"/>
              </a:ext>
            </a:extLst>
          </p:cNvPr>
          <p:cNvPicPr>
            <a:picLocks noChangeAspect="1"/>
          </p:cNvPicPr>
          <p:nvPr/>
        </p:nvPicPr>
        <p:blipFill>
          <a:blip r:embed="rId2"/>
          <a:stretch>
            <a:fillRect/>
          </a:stretch>
        </p:blipFill>
        <p:spPr>
          <a:xfrm>
            <a:off x="-13032" y="892506"/>
            <a:ext cx="9914479" cy="5906012"/>
          </a:xfrm>
          <a:prstGeom prst="rect">
            <a:avLst/>
          </a:prstGeom>
        </p:spPr>
      </p:pic>
      <p:sp>
        <p:nvSpPr>
          <p:cNvPr id="4" name="テキスト ボックス 3">
            <a:extLst>
              <a:ext uri="{FF2B5EF4-FFF2-40B4-BE49-F238E27FC236}">
                <a16:creationId xmlns:a16="http://schemas.microsoft.com/office/drawing/2014/main" id="{B1658823-5F5F-AE3B-681F-581E53659640}"/>
              </a:ext>
            </a:extLst>
          </p:cNvPr>
          <p:cNvSpPr txBox="1"/>
          <p:nvPr/>
        </p:nvSpPr>
        <p:spPr>
          <a:xfrm>
            <a:off x="250737" y="219808"/>
            <a:ext cx="5606022" cy="584775"/>
          </a:xfrm>
          <a:prstGeom prst="rect">
            <a:avLst/>
          </a:prstGeom>
          <a:noFill/>
        </p:spPr>
        <p:txBody>
          <a:bodyPr wrap="none" rtlCol="0">
            <a:spAutoFit/>
          </a:bodyPr>
          <a:lstStyle/>
          <a:p>
            <a:pPr algn="l"/>
            <a:r>
              <a:rPr kumimoji="1" lang="ja-JP" altLang="en-US" sz="3200" dirty="0">
                <a:latin typeface="メイリオ" panose="020B0604030504040204" pitchFamily="50" charset="-128"/>
                <a:ea typeface="メイリオ" panose="020B0604030504040204" pitchFamily="50" charset="-128"/>
              </a:rPr>
              <a:t>各授業の教材ページ</a:t>
            </a:r>
            <a:r>
              <a:rPr kumimoji="1" lang="en-US" altLang="ja-JP" sz="3200" dirty="0">
                <a:latin typeface="メイリオ" panose="020B0604030504040204" pitchFamily="50" charset="-128"/>
                <a:ea typeface="メイリオ" panose="020B0604030504040204" pitchFamily="50" charset="-128"/>
              </a:rPr>
              <a:t>(GitHub)</a:t>
            </a:r>
            <a:endParaRPr kumimoji="1" lang="ja-JP" altLang="en-US" sz="3200" dirty="0">
              <a:latin typeface="メイリオ" panose="020B0604030504040204" pitchFamily="50" charset="-128"/>
              <a:ea typeface="メイリオ" panose="020B0604030504040204" pitchFamily="50" charset="-128"/>
            </a:endParaRPr>
          </a:p>
        </p:txBody>
      </p:sp>
      <p:sp>
        <p:nvSpPr>
          <p:cNvPr id="6" name="四角形: 角を丸くする 5">
            <a:extLst>
              <a:ext uri="{FF2B5EF4-FFF2-40B4-BE49-F238E27FC236}">
                <a16:creationId xmlns:a16="http://schemas.microsoft.com/office/drawing/2014/main" id="{7836774A-F0BA-1480-6361-8649792FC3BA}"/>
              </a:ext>
            </a:extLst>
          </p:cNvPr>
          <p:cNvSpPr/>
          <p:nvPr/>
        </p:nvSpPr>
        <p:spPr>
          <a:xfrm>
            <a:off x="8783516" y="2525456"/>
            <a:ext cx="1292469" cy="571500"/>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165ED35A-A5FC-C512-AB5F-DFFCF284BB76}"/>
              </a:ext>
            </a:extLst>
          </p:cNvPr>
          <p:cNvSpPr txBox="1"/>
          <p:nvPr/>
        </p:nvSpPr>
        <p:spPr>
          <a:xfrm>
            <a:off x="10075985" y="2608914"/>
            <a:ext cx="1724601" cy="646331"/>
          </a:xfrm>
          <a:prstGeom prst="rect">
            <a:avLst/>
          </a:prstGeom>
          <a:noFill/>
        </p:spPr>
        <p:txBody>
          <a:bodyPr wrap="square" rtlCol="0">
            <a:spAutoFit/>
          </a:bodyPr>
          <a:lstStyle/>
          <a:p>
            <a:pPr algn="l"/>
            <a:r>
              <a:rPr kumimoji="1" lang="ja-JP" altLang="en-US" dirty="0">
                <a:latin typeface="メイリオ" panose="020B0604030504040204" pitchFamily="50" charset="-128"/>
                <a:ea typeface="メイリオ" panose="020B0604030504040204" pitchFamily="50" charset="-128"/>
              </a:rPr>
              <a:t>①ボタンをクリック</a:t>
            </a:r>
          </a:p>
        </p:txBody>
      </p:sp>
      <p:sp>
        <p:nvSpPr>
          <p:cNvPr id="8" name="四角形: 角を丸くする 7">
            <a:extLst>
              <a:ext uri="{FF2B5EF4-FFF2-40B4-BE49-F238E27FC236}">
                <a16:creationId xmlns:a16="http://schemas.microsoft.com/office/drawing/2014/main" id="{B0CD1928-F9EE-CA59-8808-5C1F21BCEDE2}"/>
              </a:ext>
            </a:extLst>
          </p:cNvPr>
          <p:cNvSpPr/>
          <p:nvPr/>
        </p:nvSpPr>
        <p:spPr>
          <a:xfrm>
            <a:off x="6043247" y="5552940"/>
            <a:ext cx="3858200" cy="571500"/>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F138E819-BAF0-2E2D-5B0B-469BD4FD1264}"/>
              </a:ext>
            </a:extLst>
          </p:cNvPr>
          <p:cNvSpPr txBox="1"/>
          <p:nvPr/>
        </p:nvSpPr>
        <p:spPr>
          <a:xfrm>
            <a:off x="9929842" y="5738149"/>
            <a:ext cx="2262158" cy="369332"/>
          </a:xfrm>
          <a:prstGeom prst="rect">
            <a:avLst/>
          </a:prstGeom>
          <a:noFill/>
        </p:spPr>
        <p:txBody>
          <a:bodyPr wrap="none" rtlCol="0">
            <a:spAutoFit/>
          </a:bodyPr>
          <a:lstStyle/>
          <a:p>
            <a:pPr algn="l"/>
            <a:r>
              <a:rPr kumimoji="1" lang="ja-JP" altLang="en-US" dirty="0">
                <a:latin typeface="メイリオ" panose="020B0604030504040204" pitchFamily="50" charset="-128"/>
                <a:ea typeface="メイリオ" panose="020B0604030504040204" pitchFamily="50" charset="-128"/>
              </a:rPr>
              <a:t>②こちらをクリック</a:t>
            </a:r>
          </a:p>
        </p:txBody>
      </p:sp>
    </p:spTree>
    <p:extLst>
      <p:ext uri="{BB962C8B-B14F-4D97-AF65-F5344CB8AC3E}">
        <p14:creationId xmlns:p14="http://schemas.microsoft.com/office/powerpoint/2010/main" val="27358290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09066681-F51A-74C0-9B04-0BA2209DBA16}"/>
              </a:ext>
            </a:extLst>
          </p:cNvPr>
          <p:cNvPicPr>
            <a:picLocks noChangeAspect="1"/>
          </p:cNvPicPr>
          <p:nvPr/>
        </p:nvPicPr>
        <p:blipFill>
          <a:blip r:embed="rId2"/>
          <a:stretch>
            <a:fillRect/>
          </a:stretch>
        </p:blipFill>
        <p:spPr>
          <a:xfrm>
            <a:off x="65332" y="866128"/>
            <a:ext cx="8081764" cy="2847940"/>
          </a:xfrm>
          <a:prstGeom prst="rect">
            <a:avLst/>
          </a:prstGeom>
        </p:spPr>
      </p:pic>
      <p:sp>
        <p:nvSpPr>
          <p:cNvPr id="6" name="テキスト ボックス 5">
            <a:extLst>
              <a:ext uri="{FF2B5EF4-FFF2-40B4-BE49-F238E27FC236}">
                <a16:creationId xmlns:a16="http://schemas.microsoft.com/office/drawing/2014/main" id="{3EE9E905-E01F-ED05-2938-5B5AEDE8BA3F}"/>
              </a:ext>
            </a:extLst>
          </p:cNvPr>
          <p:cNvSpPr txBox="1"/>
          <p:nvPr/>
        </p:nvSpPr>
        <p:spPr>
          <a:xfrm>
            <a:off x="8208642" y="3134442"/>
            <a:ext cx="3033203" cy="369332"/>
          </a:xfrm>
          <a:prstGeom prst="rect">
            <a:avLst/>
          </a:prstGeom>
          <a:noFill/>
        </p:spPr>
        <p:txBody>
          <a:bodyPr wrap="none" rtlCol="0">
            <a:spAutoFit/>
          </a:bodyPr>
          <a:lstStyle/>
          <a:p>
            <a:pPr algn="l"/>
            <a:r>
              <a:rPr kumimoji="1" lang="ja-JP" altLang="en-US" dirty="0">
                <a:latin typeface="メイリオ" panose="020B0604030504040204" pitchFamily="50" charset="-128"/>
                <a:ea typeface="メイリオ" panose="020B0604030504040204" pitchFamily="50" charset="-128"/>
              </a:rPr>
              <a:t>← ダブルクリックして解凍</a:t>
            </a:r>
          </a:p>
        </p:txBody>
      </p:sp>
      <p:pic>
        <p:nvPicPr>
          <p:cNvPr id="8" name="図 7">
            <a:extLst>
              <a:ext uri="{FF2B5EF4-FFF2-40B4-BE49-F238E27FC236}">
                <a16:creationId xmlns:a16="http://schemas.microsoft.com/office/drawing/2014/main" id="{2119EAF4-D6D6-B376-F510-9D69314C6768}"/>
              </a:ext>
            </a:extLst>
          </p:cNvPr>
          <p:cNvPicPr>
            <a:picLocks noChangeAspect="1"/>
          </p:cNvPicPr>
          <p:nvPr/>
        </p:nvPicPr>
        <p:blipFill>
          <a:blip r:embed="rId3"/>
          <a:stretch>
            <a:fillRect/>
          </a:stretch>
        </p:blipFill>
        <p:spPr>
          <a:xfrm>
            <a:off x="65332" y="3745523"/>
            <a:ext cx="6528899" cy="2670914"/>
          </a:xfrm>
          <a:prstGeom prst="rect">
            <a:avLst/>
          </a:prstGeom>
        </p:spPr>
      </p:pic>
      <p:sp>
        <p:nvSpPr>
          <p:cNvPr id="9" name="テキスト ボックス 8">
            <a:extLst>
              <a:ext uri="{FF2B5EF4-FFF2-40B4-BE49-F238E27FC236}">
                <a16:creationId xmlns:a16="http://schemas.microsoft.com/office/drawing/2014/main" id="{0942D8A1-E89B-54CC-D286-21662927BC05}"/>
              </a:ext>
            </a:extLst>
          </p:cNvPr>
          <p:cNvSpPr txBox="1"/>
          <p:nvPr/>
        </p:nvSpPr>
        <p:spPr>
          <a:xfrm>
            <a:off x="522532" y="281353"/>
            <a:ext cx="10962232" cy="584775"/>
          </a:xfrm>
          <a:prstGeom prst="rect">
            <a:avLst/>
          </a:prstGeom>
          <a:noFill/>
        </p:spPr>
        <p:txBody>
          <a:bodyPr wrap="none" rtlCol="0">
            <a:spAutoFit/>
          </a:bodyPr>
          <a:lstStyle/>
          <a:p>
            <a:pPr algn="l"/>
            <a:r>
              <a:rPr kumimoji="1" lang="ja-JP" altLang="en-US" sz="3200" dirty="0">
                <a:latin typeface="メイリオ" panose="020B0604030504040204" pitchFamily="50" charset="-128"/>
                <a:ea typeface="メイリオ" panose="020B0604030504040204" pitchFamily="50" charset="-128"/>
              </a:rPr>
              <a:t>ダウンロードフォルダから</a:t>
            </a:r>
            <a:r>
              <a:rPr kumimoji="1" lang="en-US" altLang="ja-JP" sz="3200" dirty="0">
                <a:latin typeface="メイリオ" panose="020B0604030504040204" pitchFamily="50" charset="-128"/>
                <a:ea typeface="メイリオ" panose="020B0604030504040204" pitchFamily="50" charset="-128"/>
              </a:rPr>
              <a:t>programing1</a:t>
            </a:r>
            <a:r>
              <a:rPr kumimoji="1" lang="ja-JP" altLang="en-US" sz="3200" dirty="0">
                <a:latin typeface="メイリオ" panose="020B0604030504040204" pitchFamily="50" charset="-128"/>
                <a:ea typeface="メイリオ" panose="020B0604030504040204" pitchFamily="50" charset="-128"/>
              </a:rPr>
              <a:t>フォルダにコピー</a:t>
            </a:r>
          </a:p>
        </p:txBody>
      </p:sp>
      <p:pic>
        <p:nvPicPr>
          <p:cNvPr id="11" name="図 10">
            <a:extLst>
              <a:ext uri="{FF2B5EF4-FFF2-40B4-BE49-F238E27FC236}">
                <a16:creationId xmlns:a16="http://schemas.microsoft.com/office/drawing/2014/main" id="{58730064-997D-1F74-2318-D63DCF7C0E9F}"/>
              </a:ext>
            </a:extLst>
          </p:cNvPr>
          <p:cNvPicPr>
            <a:picLocks noChangeAspect="1"/>
          </p:cNvPicPr>
          <p:nvPr/>
        </p:nvPicPr>
        <p:blipFill>
          <a:blip r:embed="rId4"/>
          <a:stretch>
            <a:fillRect/>
          </a:stretch>
        </p:blipFill>
        <p:spPr>
          <a:xfrm>
            <a:off x="5802953" y="3745523"/>
            <a:ext cx="6340389" cy="2377646"/>
          </a:xfrm>
          <a:prstGeom prst="rect">
            <a:avLst/>
          </a:prstGeom>
        </p:spPr>
      </p:pic>
      <p:sp>
        <p:nvSpPr>
          <p:cNvPr id="12" name="矢印: 上カーブ 11">
            <a:extLst>
              <a:ext uri="{FF2B5EF4-FFF2-40B4-BE49-F238E27FC236}">
                <a16:creationId xmlns:a16="http://schemas.microsoft.com/office/drawing/2014/main" id="{5AD6B774-142E-5F7B-7BDA-92270FB4C211}"/>
              </a:ext>
            </a:extLst>
          </p:cNvPr>
          <p:cNvSpPr/>
          <p:nvPr/>
        </p:nvSpPr>
        <p:spPr>
          <a:xfrm rot="21354651">
            <a:off x="3487446" y="5682365"/>
            <a:ext cx="4988339" cy="734072"/>
          </a:xfrm>
          <a:prstGeom prst="curved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3" name="テキスト ボックス 12">
            <a:extLst>
              <a:ext uri="{FF2B5EF4-FFF2-40B4-BE49-F238E27FC236}">
                <a16:creationId xmlns:a16="http://schemas.microsoft.com/office/drawing/2014/main" id="{D6BE61A1-06AE-A254-F187-41117E233FC6}"/>
              </a:ext>
            </a:extLst>
          </p:cNvPr>
          <p:cNvSpPr txBox="1"/>
          <p:nvPr/>
        </p:nvSpPr>
        <p:spPr>
          <a:xfrm>
            <a:off x="2577825" y="6416437"/>
            <a:ext cx="7036350" cy="461665"/>
          </a:xfrm>
          <a:prstGeom prst="rect">
            <a:avLst/>
          </a:prstGeom>
          <a:noFill/>
        </p:spPr>
        <p:txBody>
          <a:bodyPr wrap="none" rtlCol="0">
            <a:spAutoFit/>
          </a:bodyPr>
          <a:lstStyle/>
          <a:p>
            <a:pPr algn="l"/>
            <a:r>
              <a:rPr kumimoji="1" lang="ja-JP" altLang="en-US" sz="2400" dirty="0">
                <a:latin typeface="メイリオ" panose="020B0604030504040204" pitchFamily="50" charset="-128"/>
                <a:ea typeface="メイリオ" panose="020B0604030504040204" pitchFamily="50" charset="-128"/>
              </a:rPr>
              <a:t>解凍済フォルダを</a:t>
            </a:r>
            <a:r>
              <a:rPr kumimoji="1" lang="en-US" altLang="ja-JP" sz="2400" dirty="0">
                <a:latin typeface="メイリオ" panose="020B0604030504040204" pitchFamily="50" charset="-128"/>
                <a:ea typeface="メイリオ" panose="020B0604030504040204" pitchFamily="50" charset="-128"/>
              </a:rPr>
              <a:t>programing1</a:t>
            </a:r>
            <a:r>
              <a:rPr kumimoji="1" lang="ja-JP" altLang="en-US" sz="2400" dirty="0">
                <a:latin typeface="メイリオ" panose="020B0604030504040204" pitchFamily="50" charset="-128"/>
                <a:ea typeface="メイリオ" panose="020B0604030504040204" pitchFamily="50" charset="-128"/>
              </a:rPr>
              <a:t>フォルダにコピー</a:t>
            </a:r>
          </a:p>
        </p:txBody>
      </p:sp>
      <p:sp>
        <p:nvSpPr>
          <p:cNvPr id="14" name="テキスト ボックス 13">
            <a:extLst>
              <a:ext uri="{FF2B5EF4-FFF2-40B4-BE49-F238E27FC236}">
                <a16:creationId xmlns:a16="http://schemas.microsoft.com/office/drawing/2014/main" id="{A1623BE2-D972-B461-EFB2-7EEE48375210}"/>
              </a:ext>
            </a:extLst>
          </p:cNvPr>
          <p:cNvSpPr txBox="1"/>
          <p:nvPr/>
        </p:nvSpPr>
        <p:spPr>
          <a:xfrm>
            <a:off x="1814661" y="5159154"/>
            <a:ext cx="2646878" cy="461665"/>
          </a:xfrm>
          <a:prstGeom prst="rect">
            <a:avLst/>
          </a:prstGeom>
          <a:solidFill>
            <a:schemeClr val="bg1"/>
          </a:solidFill>
        </p:spPr>
        <p:txBody>
          <a:bodyPr wrap="none" rtlCol="0">
            <a:spAutoFit/>
          </a:bodyPr>
          <a:lstStyle/>
          <a:p>
            <a:pPr algn="l"/>
            <a:r>
              <a:rPr kumimoji="1" lang="ja-JP" altLang="en-US" sz="2400" b="1" dirty="0">
                <a:latin typeface="メイリオ" panose="020B0604030504040204" pitchFamily="50" charset="-128"/>
                <a:ea typeface="メイリオ" panose="020B0604030504040204" pitchFamily="50" charset="-128"/>
              </a:rPr>
              <a:t>教材が入っている</a:t>
            </a:r>
          </a:p>
        </p:txBody>
      </p:sp>
    </p:spTree>
    <p:extLst>
      <p:ext uri="{BB962C8B-B14F-4D97-AF65-F5344CB8AC3E}">
        <p14:creationId xmlns:p14="http://schemas.microsoft.com/office/powerpoint/2010/main" val="8459604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図 14">
            <a:extLst>
              <a:ext uri="{FF2B5EF4-FFF2-40B4-BE49-F238E27FC236}">
                <a16:creationId xmlns:a16="http://schemas.microsoft.com/office/drawing/2014/main" id="{9A9DD4C5-B960-C600-0F1F-8D1BAE4D5E34}"/>
              </a:ext>
            </a:extLst>
          </p:cNvPr>
          <p:cNvPicPr>
            <a:picLocks noChangeAspect="1"/>
          </p:cNvPicPr>
          <p:nvPr/>
        </p:nvPicPr>
        <p:blipFill>
          <a:blip r:embed="rId2"/>
          <a:stretch>
            <a:fillRect/>
          </a:stretch>
        </p:blipFill>
        <p:spPr>
          <a:xfrm>
            <a:off x="1795145" y="1487984"/>
            <a:ext cx="8861155" cy="5285985"/>
          </a:xfrm>
          <a:prstGeom prst="rect">
            <a:avLst/>
          </a:prstGeom>
        </p:spPr>
      </p:pic>
      <p:sp>
        <p:nvSpPr>
          <p:cNvPr id="4" name="テキスト ボックス 3">
            <a:extLst>
              <a:ext uri="{FF2B5EF4-FFF2-40B4-BE49-F238E27FC236}">
                <a16:creationId xmlns:a16="http://schemas.microsoft.com/office/drawing/2014/main" id="{5BDD7447-EA55-BBE5-98B0-F3D33DB1EC2B}"/>
              </a:ext>
            </a:extLst>
          </p:cNvPr>
          <p:cNvSpPr txBox="1"/>
          <p:nvPr/>
        </p:nvSpPr>
        <p:spPr>
          <a:xfrm>
            <a:off x="326627" y="123093"/>
            <a:ext cx="4288353" cy="584775"/>
          </a:xfrm>
          <a:prstGeom prst="rect">
            <a:avLst/>
          </a:prstGeom>
          <a:noFill/>
        </p:spPr>
        <p:txBody>
          <a:bodyPr wrap="none" rtlCol="0">
            <a:spAutoFit/>
          </a:bodyPr>
          <a:lstStyle/>
          <a:p>
            <a:pPr algn="l"/>
            <a:r>
              <a:rPr kumimoji="1" lang="ja-JP" altLang="en-US" sz="3200" dirty="0">
                <a:latin typeface="メイリオ" panose="020B0604030504040204" pitchFamily="50" charset="-128"/>
                <a:ea typeface="メイリオ" panose="020B0604030504040204" pitchFamily="50" charset="-128"/>
              </a:rPr>
              <a:t>教材フォルダーの中身</a:t>
            </a:r>
          </a:p>
        </p:txBody>
      </p:sp>
      <p:sp>
        <p:nvSpPr>
          <p:cNvPr id="5" name="吹き出し: 角を丸めた四角形 4">
            <a:extLst>
              <a:ext uri="{FF2B5EF4-FFF2-40B4-BE49-F238E27FC236}">
                <a16:creationId xmlns:a16="http://schemas.microsoft.com/office/drawing/2014/main" id="{3AE3A921-226F-0CD4-6E02-FF203DCE751A}"/>
              </a:ext>
            </a:extLst>
          </p:cNvPr>
          <p:cNvSpPr/>
          <p:nvPr/>
        </p:nvSpPr>
        <p:spPr>
          <a:xfrm>
            <a:off x="9194591" y="884298"/>
            <a:ext cx="2699238" cy="731533"/>
          </a:xfrm>
          <a:prstGeom prst="wedgeRoundRectCallout">
            <a:avLst>
              <a:gd name="adj1" fmla="val -84677"/>
              <a:gd name="adj2" fmla="val 433673"/>
              <a:gd name="adj3" fmla="val 16667"/>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a:extLst>
              <a:ext uri="{FF2B5EF4-FFF2-40B4-BE49-F238E27FC236}">
                <a16:creationId xmlns:a16="http://schemas.microsoft.com/office/drawing/2014/main" id="{45FDA1A7-A40D-E311-46EB-979859035062}"/>
              </a:ext>
            </a:extLst>
          </p:cNvPr>
          <p:cNvSpPr txBox="1"/>
          <p:nvPr/>
        </p:nvSpPr>
        <p:spPr>
          <a:xfrm>
            <a:off x="9289906" y="1102545"/>
            <a:ext cx="2646878" cy="461665"/>
          </a:xfrm>
          <a:prstGeom prst="rect">
            <a:avLst/>
          </a:prstGeom>
          <a:noFill/>
        </p:spPr>
        <p:txBody>
          <a:bodyPr wrap="none" rtlCol="0">
            <a:spAutoFit/>
          </a:bodyPr>
          <a:lstStyle/>
          <a:p>
            <a:pPr algn="l"/>
            <a:r>
              <a:rPr kumimoji="1" lang="ja-JP" altLang="en-US" sz="2400" dirty="0">
                <a:latin typeface="メイリオ" panose="020B0604030504040204" pitchFamily="50" charset="-128"/>
                <a:ea typeface="メイリオ" panose="020B0604030504040204" pitchFamily="50" charset="-128"/>
              </a:rPr>
              <a:t>演習ワークシート</a:t>
            </a:r>
          </a:p>
        </p:txBody>
      </p:sp>
      <p:sp>
        <p:nvSpPr>
          <p:cNvPr id="7" name="吹き出し: 角を丸めた四角形 6">
            <a:extLst>
              <a:ext uri="{FF2B5EF4-FFF2-40B4-BE49-F238E27FC236}">
                <a16:creationId xmlns:a16="http://schemas.microsoft.com/office/drawing/2014/main" id="{DD7D2661-4102-5D01-5798-8D908433B69D}"/>
              </a:ext>
            </a:extLst>
          </p:cNvPr>
          <p:cNvSpPr/>
          <p:nvPr/>
        </p:nvSpPr>
        <p:spPr>
          <a:xfrm>
            <a:off x="6315480" y="884298"/>
            <a:ext cx="2699238" cy="731533"/>
          </a:xfrm>
          <a:prstGeom prst="wedgeRoundRectCallout">
            <a:avLst>
              <a:gd name="adj1" fmla="val 16952"/>
              <a:gd name="adj2" fmla="val 316025"/>
              <a:gd name="adj3" fmla="val 16667"/>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003DBE1E-8E7E-36D4-3222-9557999B77BD}"/>
              </a:ext>
            </a:extLst>
          </p:cNvPr>
          <p:cNvSpPr txBox="1"/>
          <p:nvPr/>
        </p:nvSpPr>
        <p:spPr>
          <a:xfrm>
            <a:off x="6634014" y="1050925"/>
            <a:ext cx="2698847" cy="461665"/>
          </a:xfrm>
          <a:prstGeom prst="rect">
            <a:avLst/>
          </a:prstGeom>
          <a:noFill/>
        </p:spPr>
        <p:txBody>
          <a:bodyPr wrap="square" rtlCol="0">
            <a:spAutoFit/>
          </a:bodyPr>
          <a:lstStyle/>
          <a:p>
            <a:pPr algn="l"/>
            <a:r>
              <a:rPr kumimoji="1" lang="ja-JP" altLang="en-US" sz="2400" dirty="0">
                <a:latin typeface="メイリオ" panose="020B0604030504040204" pitchFamily="50" charset="-128"/>
                <a:ea typeface="メイリオ" panose="020B0604030504040204" pitchFamily="50" charset="-128"/>
              </a:rPr>
              <a:t>講義スライド</a:t>
            </a:r>
          </a:p>
        </p:txBody>
      </p:sp>
      <p:sp>
        <p:nvSpPr>
          <p:cNvPr id="9" name="吹き出し: 角を丸めた四角形 8">
            <a:extLst>
              <a:ext uri="{FF2B5EF4-FFF2-40B4-BE49-F238E27FC236}">
                <a16:creationId xmlns:a16="http://schemas.microsoft.com/office/drawing/2014/main" id="{B9210129-1560-C6D4-6F4F-4D366DD442B8}"/>
              </a:ext>
            </a:extLst>
          </p:cNvPr>
          <p:cNvSpPr/>
          <p:nvPr/>
        </p:nvSpPr>
        <p:spPr>
          <a:xfrm>
            <a:off x="520037" y="863438"/>
            <a:ext cx="2699238" cy="724438"/>
          </a:xfrm>
          <a:prstGeom prst="wedgeRoundRectCallout">
            <a:avLst>
              <a:gd name="adj1" fmla="val 211740"/>
              <a:gd name="adj2" fmla="val 731711"/>
              <a:gd name="adj3" fmla="val 16667"/>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5DA85840-DEBC-8D11-0A9C-E883FC01B1A8}"/>
              </a:ext>
            </a:extLst>
          </p:cNvPr>
          <p:cNvSpPr txBox="1"/>
          <p:nvPr/>
        </p:nvSpPr>
        <p:spPr>
          <a:xfrm>
            <a:off x="3907094" y="1061243"/>
            <a:ext cx="1723549" cy="461665"/>
          </a:xfrm>
          <a:prstGeom prst="rect">
            <a:avLst/>
          </a:prstGeom>
          <a:noFill/>
        </p:spPr>
        <p:txBody>
          <a:bodyPr wrap="none" rtlCol="0">
            <a:spAutoFit/>
          </a:bodyPr>
          <a:lstStyle/>
          <a:p>
            <a:pPr algn="l"/>
            <a:r>
              <a:rPr kumimoji="1" lang="ja-JP" altLang="en-US" sz="2400" dirty="0">
                <a:latin typeface="メイリオ" panose="020B0604030504040204" pitchFamily="50" charset="-128"/>
                <a:ea typeface="メイリオ" panose="020B0604030504040204" pitchFamily="50" charset="-128"/>
              </a:rPr>
              <a:t>講義ノート</a:t>
            </a:r>
          </a:p>
        </p:txBody>
      </p:sp>
      <p:sp>
        <p:nvSpPr>
          <p:cNvPr id="11" name="吹き出し: 角を丸めた四角形 10">
            <a:extLst>
              <a:ext uri="{FF2B5EF4-FFF2-40B4-BE49-F238E27FC236}">
                <a16:creationId xmlns:a16="http://schemas.microsoft.com/office/drawing/2014/main" id="{E6BBF04A-4FF6-65CC-9020-45B34EAD7961}"/>
              </a:ext>
            </a:extLst>
          </p:cNvPr>
          <p:cNvSpPr/>
          <p:nvPr/>
        </p:nvSpPr>
        <p:spPr>
          <a:xfrm>
            <a:off x="3436369" y="884298"/>
            <a:ext cx="2699238" cy="724438"/>
          </a:xfrm>
          <a:prstGeom prst="wedgeRoundRectCallout">
            <a:avLst>
              <a:gd name="adj1" fmla="val 102294"/>
              <a:gd name="adj2" fmla="val 224396"/>
              <a:gd name="adj3" fmla="val 16667"/>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ボックス 11">
            <a:extLst>
              <a:ext uri="{FF2B5EF4-FFF2-40B4-BE49-F238E27FC236}">
                <a16:creationId xmlns:a16="http://schemas.microsoft.com/office/drawing/2014/main" id="{2BE4CCA7-BF42-5243-3300-230EAD971CD6}"/>
              </a:ext>
            </a:extLst>
          </p:cNvPr>
          <p:cNvSpPr txBox="1"/>
          <p:nvPr/>
        </p:nvSpPr>
        <p:spPr>
          <a:xfrm>
            <a:off x="1268544" y="1012137"/>
            <a:ext cx="1107996" cy="461665"/>
          </a:xfrm>
          <a:prstGeom prst="rect">
            <a:avLst/>
          </a:prstGeom>
          <a:noFill/>
        </p:spPr>
        <p:txBody>
          <a:bodyPr wrap="none" rtlCol="0">
            <a:spAutoFit/>
          </a:bodyPr>
          <a:lstStyle/>
          <a:p>
            <a:pPr algn="l"/>
            <a:r>
              <a:rPr kumimoji="1" lang="ja-JP" altLang="en-US" sz="2400" dirty="0">
                <a:latin typeface="メイリオ" panose="020B0604030504040204" pitchFamily="50" charset="-128"/>
                <a:ea typeface="メイリオ" panose="020B0604030504040204" pitchFamily="50" charset="-128"/>
              </a:rPr>
              <a:t>データ</a:t>
            </a:r>
          </a:p>
        </p:txBody>
      </p:sp>
    </p:spTree>
    <p:extLst>
      <p:ext uri="{BB962C8B-B14F-4D97-AF65-F5344CB8AC3E}">
        <p14:creationId xmlns:p14="http://schemas.microsoft.com/office/powerpoint/2010/main" val="34198950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EB976C5B-EA03-5122-7FB8-606013B0108C}"/>
              </a:ext>
            </a:extLst>
          </p:cNvPr>
          <p:cNvSpPr txBox="1"/>
          <p:nvPr/>
        </p:nvSpPr>
        <p:spPr>
          <a:xfrm>
            <a:off x="2310348" y="2831123"/>
            <a:ext cx="6647974" cy="461665"/>
          </a:xfrm>
          <a:prstGeom prst="rect">
            <a:avLst/>
          </a:prstGeom>
          <a:noFill/>
        </p:spPr>
        <p:txBody>
          <a:bodyPr wrap="none" rtlCol="0">
            <a:spAutoFit/>
          </a:bodyPr>
          <a:lstStyle/>
          <a:p>
            <a:pPr algn="l"/>
            <a:r>
              <a:rPr kumimoji="1" lang="ja-JP" altLang="en-US" sz="2400" dirty="0">
                <a:latin typeface="メイリオ" panose="020B0604030504040204" pitchFamily="50" charset="-128"/>
                <a:ea typeface="メイリオ" panose="020B0604030504040204" pitchFamily="50" charset="-128"/>
              </a:rPr>
              <a:t>たまに使う機能および知っておくと便利な機能</a:t>
            </a:r>
          </a:p>
        </p:txBody>
      </p:sp>
      <p:sp>
        <p:nvSpPr>
          <p:cNvPr id="3" name="テキスト ボックス 2">
            <a:extLst>
              <a:ext uri="{FF2B5EF4-FFF2-40B4-BE49-F238E27FC236}">
                <a16:creationId xmlns:a16="http://schemas.microsoft.com/office/drawing/2014/main" id="{87EA7E90-DFB3-73EB-CD80-D5E03831DB8B}"/>
              </a:ext>
            </a:extLst>
          </p:cNvPr>
          <p:cNvSpPr txBox="1"/>
          <p:nvPr/>
        </p:nvSpPr>
        <p:spPr>
          <a:xfrm>
            <a:off x="501162" y="457200"/>
            <a:ext cx="800219" cy="461665"/>
          </a:xfrm>
          <a:prstGeom prst="rect">
            <a:avLst/>
          </a:prstGeom>
          <a:noFill/>
        </p:spPr>
        <p:txBody>
          <a:bodyPr wrap="none" rtlCol="0">
            <a:spAutoFit/>
          </a:bodyPr>
          <a:lstStyle/>
          <a:p>
            <a:pPr algn="l"/>
            <a:r>
              <a:rPr kumimoji="1" lang="ja-JP" altLang="en-US" sz="2400" dirty="0">
                <a:latin typeface="メイリオ" panose="020B0604030504040204" pitchFamily="50" charset="-128"/>
                <a:ea typeface="メイリオ" panose="020B0604030504040204" pitchFamily="50" charset="-128"/>
              </a:rPr>
              <a:t>参考</a:t>
            </a:r>
          </a:p>
        </p:txBody>
      </p:sp>
    </p:spTree>
    <p:extLst>
      <p:ext uri="{BB962C8B-B14F-4D97-AF65-F5344CB8AC3E}">
        <p14:creationId xmlns:p14="http://schemas.microsoft.com/office/powerpoint/2010/main" val="3290508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12D320FD-0519-1814-7FE2-E258287EAC81}"/>
              </a:ext>
            </a:extLst>
          </p:cNvPr>
          <p:cNvSpPr txBox="1"/>
          <p:nvPr/>
        </p:nvSpPr>
        <p:spPr>
          <a:xfrm>
            <a:off x="812387" y="3191659"/>
            <a:ext cx="11084766" cy="584775"/>
          </a:xfrm>
          <a:prstGeom prst="rect">
            <a:avLst/>
          </a:prstGeom>
          <a:noFill/>
        </p:spPr>
        <p:txBody>
          <a:bodyPr wrap="none" rtlCol="0">
            <a:spAutoFit/>
          </a:bodyPr>
          <a:lstStyle/>
          <a:p>
            <a:pPr algn="l"/>
            <a:r>
              <a:rPr kumimoji="1" lang="en-US" altLang="ja-JP" sz="1600" dirty="0">
                <a:latin typeface="メイリオ" panose="020B0604030504040204" pitchFamily="50" charset="-128"/>
                <a:ea typeface="メイリオ" panose="020B0604030504040204" pitchFamily="50" charset="-128"/>
                <a:hlinkClick r:id="rId2"/>
              </a:rPr>
              <a:t>https://microsoftedge.microsoft.com/addons/detail/markdown-viewer/cgfmehpekedojlmjepoimbfcafopimdg</a:t>
            </a:r>
            <a:endParaRPr kumimoji="1" lang="en-US" altLang="ja-JP" sz="1600" dirty="0">
              <a:latin typeface="メイリオ" panose="020B0604030504040204" pitchFamily="50" charset="-128"/>
              <a:ea typeface="メイリオ" panose="020B0604030504040204" pitchFamily="50" charset="-128"/>
            </a:endParaRPr>
          </a:p>
          <a:p>
            <a:pPr algn="l"/>
            <a:endParaRPr kumimoji="1" lang="ja-JP" altLang="en-US" sz="1600" dirty="0">
              <a:latin typeface="メイリオ" panose="020B0604030504040204" pitchFamily="50" charset="-128"/>
              <a:ea typeface="メイリオ" panose="020B0604030504040204" pitchFamily="50" charset="-128"/>
            </a:endParaRPr>
          </a:p>
        </p:txBody>
      </p:sp>
      <p:sp>
        <p:nvSpPr>
          <p:cNvPr id="3" name="テキスト ボックス 2">
            <a:extLst>
              <a:ext uri="{FF2B5EF4-FFF2-40B4-BE49-F238E27FC236}">
                <a16:creationId xmlns:a16="http://schemas.microsoft.com/office/drawing/2014/main" id="{33EE9A6A-6ACE-A8B0-DA63-FC3F04D87C30}"/>
              </a:ext>
            </a:extLst>
          </p:cNvPr>
          <p:cNvSpPr txBox="1"/>
          <p:nvPr/>
        </p:nvSpPr>
        <p:spPr>
          <a:xfrm>
            <a:off x="777218" y="4084064"/>
            <a:ext cx="11308737" cy="646331"/>
          </a:xfrm>
          <a:prstGeom prst="rect">
            <a:avLst/>
          </a:prstGeom>
          <a:noFill/>
        </p:spPr>
        <p:txBody>
          <a:bodyPr wrap="none" rtlCol="0">
            <a:spAutoFit/>
          </a:bodyPr>
          <a:lstStyle/>
          <a:p>
            <a:pPr algn="l"/>
            <a:r>
              <a:rPr kumimoji="1" lang="en-US" altLang="ja-JP" dirty="0">
                <a:latin typeface="メイリオ" panose="020B0604030504040204" pitchFamily="50" charset="-128"/>
                <a:ea typeface="メイリオ" panose="020B0604030504040204" pitchFamily="50" charset="-128"/>
                <a:hlinkClick r:id="rId3"/>
              </a:rPr>
              <a:t>https://chromewebstore.google.com/detail/markdown-viewer/ckkdlimhmcjmikdlpkmbgfkaikojcbjk</a:t>
            </a:r>
            <a:endParaRPr kumimoji="1" lang="en-US" altLang="ja-JP" dirty="0">
              <a:latin typeface="メイリオ" panose="020B0604030504040204" pitchFamily="50" charset="-128"/>
              <a:ea typeface="メイリオ" panose="020B0604030504040204" pitchFamily="50" charset="-128"/>
            </a:endParaRPr>
          </a:p>
          <a:p>
            <a:pPr algn="l"/>
            <a:endParaRPr kumimoji="1" lang="ja-JP" altLang="en-US" dirty="0">
              <a:latin typeface="メイリオ" panose="020B0604030504040204" pitchFamily="50" charset="-128"/>
              <a:ea typeface="メイリオ" panose="020B0604030504040204" pitchFamily="50" charset="-128"/>
            </a:endParaRPr>
          </a:p>
        </p:txBody>
      </p:sp>
      <p:sp>
        <p:nvSpPr>
          <p:cNvPr id="4" name="テキスト ボックス 3">
            <a:extLst>
              <a:ext uri="{FF2B5EF4-FFF2-40B4-BE49-F238E27FC236}">
                <a16:creationId xmlns:a16="http://schemas.microsoft.com/office/drawing/2014/main" id="{35F1CA42-FD62-FBD8-2B10-4D41C5991D06}"/>
              </a:ext>
            </a:extLst>
          </p:cNvPr>
          <p:cNvSpPr txBox="1"/>
          <p:nvPr/>
        </p:nvSpPr>
        <p:spPr>
          <a:xfrm>
            <a:off x="562708" y="448408"/>
            <a:ext cx="10947228" cy="584775"/>
          </a:xfrm>
          <a:prstGeom prst="rect">
            <a:avLst/>
          </a:prstGeom>
          <a:noFill/>
        </p:spPr>
        <p:txBody>
          <a:bodyPr wrap="none" rtlCol="0">
            <a:spAutoFit/>
          </a:bodyPr>
          <a:lstStyle/>
          <a:p>
            <a:pPr algn="l"/>
            <a:r>
              <a:rPr kumimoji="1" lang="en-US" altLang="ja-JP" sz="3200" dirty="0">
                <a:latin typeface="メイリオ" panose="020B0604030504040204" pitchFamily="50" charset="-128"/>
                <a:ea typeface="メイリオ" panose="020B0604030504040204" pitchFamily="50" charset="-128"/>
              </a:rPr>
              <a:t>1. </a:t>
            </a:r>
            <a:r>
              <a:rPr kumimoji="1" lang="ja-JP" altLang="en-US" sz="3200" dirty="0">
                <a:latin typeface="メイリオ" panose="020B0604030504040204" pitchFamily="50" charset="-128"/>
                <a:ea typeface="メイリオ" panose="020B0604030504040204" pitchFamily="50" charset="-128"/>
              </a:rPr>
              <a:t>ダウンロードした教材から講義ノートを（</a:t>
            </a:r>
            <a:r>
              <a:rPr kumimoji="1" lang="en-US" altLang="ja-JP" sz="3200" dirty="0">
                <a:latin typeface="メイリオ" panose="020B0604030504040204" pitchFamily="50" charset="-128"/>
                <a:ea typeface="メイリオ" panose="020B0604030504040204" pitchFamily="50" charset="-128"/>
              </a:rPr>
              <a:t>.md</a:t>
            </a:r>
            <a:r>
              <a:rPr lang="ja-JP" altLang="en-US" sz="3200" dirty="0">
                <a:latin typeface="メイリオ" panose="020B0604030504040204" pitchFamily="50" charset="-128"/>
                <a:ea typeface="メイリオ" panose="020B0604030504040204" pitchFamily="50" charset="-128"/>
              </a:rPr>
              <a:t>）を開く</a:t>
            </a:r>
            <a:endParaRPr kumimoji="1" lang="ja-JP" altLang="en-US" sz="3200" dirty="0">
              <a:latin typeface="メイリオ" panose="020B0604030504040204" pitchFamily="50" charset="-128"/>
              <a:ea typeface="メイリオ" panose="020B0604030504040204" pitchFamily="50" charset="-128"/>
            </a:endParaRPr>
          </a:p>
        </p:txBody>
      </p:sp>
      <p:sp>
        <p:nvSpPr>
          <p:cNvPr id="5" name="テキスト ボックス 4">
            <a:extLst>
              <a:ext uri="{FF2B5EF4-FFF2-40B4-BE49-F238E27FC236}">
                <a16:creationId xmlns:a16="http://schemas.microsoft.com/office/drawing/2014/main" id="{64149A0B-EC73-18C9-BE8F-B2CC97FF0C3C}"/>
              </a:ext>
            </a:extLst>
          </p:cNvPr>
          <p:cNvSpPr txBox="1"/>
          <p:nvPr/>
        </p:nvSpPr>
        <p:spPr>
          <a:xfrm>
            <a:off x="636098" y="2237922"/>
            <a:ext cx="4982454" cy="461665"/>
          </a:xfrm>
          <a:prstGeom prst="rect">
            <a:avLst/>
          </a:prstGeom>
          <a:noFill/>
        </p:spPr>
        <p:txBody>
          <a:bodyPr wrap="none" rtlCol="0">
            <a:spAutoFit/>
          </a:bodyPr>
          <a:lstStyle/>
          <a:p>
            <a:pPr algn="l"/>
            <a:r>
              <a:rPr kumimoji="1" lang="en-US" altLang="ja-JP" sz="2400" dirty="0">
                <a:latin typeface="メイリオ" panose="020B0604030504040204" pitchFamily="50" charset="-128"/>
                <a:ea typeface="メイリオ" panose="020B0604030504040204" pitchFamily="50" charset="-128"/>
              </a:rPr>
              <a:t>Markdown</a:t>
            </a:r>
            <a:r>
              <a:rPr lang="ja-JP" altLang="en-US" sz="2400" dirty="0">
                <a:latin typeface="メイリオ" panose="020B0604030504040204" pitchFamily="50" charset="-128"/>
                <a:ea typeface="メイリオ" panose="020B0604030504040204" pitchFamily="50" charset="-128"/>
              </a:rPr>
              <a:t> </a:t>
            </a:r>
            <a:r>
              <a:rPr lang="en-US" altLang="ja-JP" sz="2400" dirty="0">
                <a:latin typeface="メイリオ" panose="020B0604030504040204" pitchFamily="50" charset="-128"/>
                <a:ea typeface="メイリオ" panose="020B0604030504040204" pitchFamily="50" charset="-128"/>
              </a:rPr>
              <a:t>viewer</a:t>
            </a:r>
            <a:r>
              <a:rPr lang="ja-JP" altLang="en-US" sz="2400" dirty="0">
                <a:latin typeface="メイリオ" panose="020B0604030504040204" pitchFamily="50" charset="-128"/>
                <a:ea typeface="メイリオ" panose="020B0604030504040204" pitchFamily="50" charset="-128"/>
              </a:rPr>
              <a:t>のインストール</a:t>
            </a:r>
            <a:endParaRPr kumimoji="1" lang="ja-JP" altLang="en-US" sz="2400" dirty="0">
              <a:latin typeface="メイリオ" panose="020B0604030504040204" pitchFamily="50" charset="-128"/>
              <a:ea typeface="メイリオ" panose="020B0604030504040204" pitchFamily="50" charset="-128"/>
            </a:endParaRPr>
          </a:p>
        </p:txBody>
      </p:sp>
      <p:sp>
        <p:nvSpPr>
          <p:cNvPr id="6" name="テキスト ボックス 5">
            <a:extLst>
              <a:ext uri="{FF2B5EF4-FFF2-40B4-BE49-F238E27FC236}">
                <a16:creationId xmlns:a16="http://schemas.microsoft.com/office/drawing/2014/main" id="{A50E510F-60C1-ABD0-9F72-012A458AD841}"/>
              </a:ext>
            </a:extLst>
          </p:cNvPr>
          <p:cNvSpPr txBox="1"/>
          <p:nvPr/>
        </p:nvSpPr>
        <p:spPr>
          <a:xfrm>
            <a:off x="742049" y="2844379"/>
            <a:ext cx="928459" cy="461665"/>
          </a:xfrm>
          <a:prstGeom prst="rect">
            <a:avLst/>
          </a:prstGeom>
          <a:noFill/>
        </p:spPr>
        <p:txBody>
          <a:bodyPr wrap="none" rtlCol="0">
            <a:spAutoFit/>
          </a:bodyPr>
          <a:lstStyle/>
          <a:p>
            <a:pPr algn="l"/>
            <a:r>
              <a:rPr kumimoji="1" lang="en-US" altLang="ja-JP" sz="2400" dirty="0">
                <a:latin typeface="メイリオ" panose="020B0604030504040204" pitchFamily="50" charset="-128"/>
                <a:ea typeface="メイリオ" panose="020B0604030504040204" pitchFamily="50" charset="-128"/>
              </a:rPr>
              <a:t>Edge</a:t>
            </a:r>
            <a:endParaRPr kumimoji="1" lang="ja-JP" altLang="en-US" sz="2400" dirty="0">
              <a:latin typeface="メイリオ" panose="020B0604030504040204" pitchFamily="50" charset="-128"/>
              <a:ea typeface="メイリオ" panose="020B0604030504040204" pitchFamily="50" charset="-128"/>
            </a:endParaRPr>
          </a:p>
        </p:txBody>
      </p:sp>
      <p:sp>
        <p:nvSpPr>
          <p:cNvPr id="7" name="テキスト ボックス 6">
            <a:extLst>
              <a:ext uri="{FF2B5EF4-FFF2-40B4-BE49-F238E27FC236}">
                <a16:creationId xmlns:a16="http://schemas.microsoft.com/office/drawing/2014/main" id="{E498DF64-4FC3-3235-1C81-D1E9C80EE5AA}"/>
              </a:ext>
            </a:extLst>
          </p:cNvPr>
          <p:cNvSpPr txBox="1"/>
          <p:nvPr/>
        </p:nvSpPr>
        <p:spPr>
          <a:xfrm>
            <a:off x="742049" y="3707048"/>
            <a:ext cx="1364476" cy="461665"/>
          </a:xfrm>
          <a:prstGeom prst="rect">
            <a:avLst/>
          </a:prstGeom>
          <a:noFill/>
        </p:spPr>
        <p:txBody>
          <a:bodyPr wrap="none" rtlCol="0">
            <a:spAutoFit/>
          </a:bodyPr>
          <a:lstStyle/>
          <a:p>
            <a:pPr algn="l"/>
            <a:r>
              <a:rPr kumimoji="1" lang="en-US" altLang="ja-JP" sz="2400" dirty="0">
                <a:latin typeface="メイリオ" panose="020B0604030504040204" pitchFamily="50" charset="-128"/>
                <a:ea typeface="メイリオ" panose="020B0604030504040204" pitchFamily="50" charset="-128"/>
              </a:rPr>
              <a:t>Chrome</a:t>
            </a:r>
            <a:endParaRPr kumimoji="1" lang="ja-JP" altLang="en-US" sz="2400" dirty="0">
              <a:latin typeface="メイリオ" panose="020B0604030504040204" pitchFamily="50" charset="-128"/>
              <a:ea typeface="メイリオ" panose="020B0604030504040204" pitchFamily="50" charset="-128"/>
            </a:endParaRPr>
          </a:p>
        </p:txBody>
      </p:sp>
      <p:sp>
        <p:nvSpPr>
          <p:cNvPr id="8" name="テキスト ボックス 7">
            <a:extLst>
              <a:ext uri="{FF2B5EF4-FFF2-40B4-BE49-F238E27FC236}">
                <a16:creationId xmlns:a16="http://schemas.microsoft.com/office/drawing/2014/main" id="{356AD149-963F-A57F-788A-6E4A697AF314}"/>
              </a:ext>
            </a:extLst>
          </p:cNvPr>
          <p:cNvSpPr txBox="1"/>
          <p:nvPr/>
        </p:nvSpPr>
        <p:spPr>
          <a:xfrm>
            <a:off x="738996" y="1089651"/>
            <a:ext cx="11084767" cy="830997"/>
          </a:xfrm>
          <a:prstGeom prst="rect">
            <a:avLst/>
          </a:prstGeom>
          <a:noFill/>
        </p:spPr>
        <p:txBody>
          <a:bodyPr wrap="square" rtlCol="0">
            <a:spAutoFit/>
          </a:bodyPr>
          <a:lstStyle/>
          <a:p>
            <a:pPr algn="l"/>
            <a:r>
              <a:rPr lang="ja-JP" altLang="en-US" sz="2400" dirty="0">
                <a:latin typeface="メイリオ" panose="020B0604030504040204" pitchFamily="50" charset="-128"/>
                <a:ea typeface="メイリオ" panose="020B0604030504040204" pitchFamily="50" charset="-128"/>
              </a:rPr>
              <a:t>ダブルクリックするとブラウザ上に表示される（以下</a:t>
            </a:r>
            <a:r>
              <a:rPr lang="en-US" altLang="ja-JP" sz="2400" dirty="0">
                <a:latin typeface="メイリオ" panose="020B0604030504040204" pitchFamily="50" charset="-128"/>
                <a:ea typeface="メイリオ" panose="020B0604030504040204" pitchFamily="50" charset="-128"/>
              </a:rPr>
              <a:t>Markdown viewer</a:t>
            </a:r>
            <a:r>
              <a:rPr lang="ja-JP" altLang="en-US" sz="2400" dirty="0">
                <a:latin typeface="メイリオ" panose="020B0604030504040204" pitchFamily="50" charset="-128"/>
                <a:ea typeface="メイリオ" panose="020B0604030504040204" pitchFamily="50" charset="-128"/>
              </a:rPr>
              <a:t>を予めインストールすること）</a:t>
            </a:r>
            <a:endParaRPr kumimoji="1" lang="ja-JP" altLang="en-US" sz="2400" dirty="0">
              <a:latin typeface="メイリオ" panose="020B0604030504040204" pitchFamily="50" charset="-128"/>
              <a:ea typeface="メイリオ" panose="020B0604030504040204" pitchFamily="50" charset="-128"/>
            </a:endParaRPr>
          </a:p>
        </p:txBody>
      </p:sp>
      <p:sp>
        <p:nvSpPr>
          <p:cNvPr id="9" name="フローチャート: 処理 8">
            <a:extLst>
              <a:ext uri="{FF2B5EF4-FFF2-40B4-BE49-F238E27FC236}">
                <a16:creationId xmlns:a16="http://schemas.microsoft.com/office/drawing/2014/main" id="{18AB97A0-F309-F082-6724-2CE51D67BB7D}"/>
              </a:ext>
            </a:extLst>
          </p:cNvPr>
          <p:cNvSpPr/>
          <p:nvPr/>
        </p:nvSpPr>
        <p:spPr>
          <a:xfrm>
            <a:off x="476802" y="2699587"/>
            <a:ext cx="11609153" cy="1893102"/>
          </a:xfrm>
          <a:prstGeom prst="flowChartProcess">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9504667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154AC132-02E4-120B-91CD-D7A3A33F562E}"/>
              </a:ext>
            </a:extLst>
          </p:cNvPr>
          <p:cNvSpPr txBox="1"/>
          <p:nvPr/>
        </p:nvSpPr>
        <p:spPr>
          <a:xfrm>
            <a:off x="137005" y="123774"/>
            <a:ext cx="10160154" cy="584775"/>
          </a:xfrm>
          <a:prstGeom prst="rect">
            <a:avLst/>
          </a:prstGeom>
          <a:noFill/>
        </p:spPr>
        <p:txBody>
          <a:bodyPr wrap="none" rtlCol="0">
            <a:spAutoFit/>
          </a:bodyPr>
          <a:lstStyle/>
          <a:p>
            <a:pPr algn="l"/>
            <a:r>
              <a:rPr lang="en-US" altLang="ja-JP" sz="3200" dirty="0">
                <a:latin typeface="メイリオ" panose="020B0604030504040204" pitchFamily="50" charset="-128"/>
                <a:ea typeface="メイリオ" panose="020B0604030504040204" pitchFamily="50" charset="-128"/>
              </a:rPr>
              <a:t>2.</a:t>
            </a:r>
            <a:r>
              <a:rPr kumimoji="1" lang="en-US" altLang="ja-JP" sz="3200" dirty="0">
                <a:latin typeface="メイリオ" panose="020B0604030504040204" pitchFamily="50" charset="-128"/>
                <a:ea typeface="メイリオ" panose="020B0604030504040204" pitchFamily="50" charset="-128"/>
              </a:rPr>
              <a:t> </a:t>
            </a:r>
            <a:r>
              <a:rPr kumimoji="1" lang="ja-JP" altLang="en-US" sz="3200" dirty="0">
                <a:latin typeface="メイリオ" panose="020B0604030504040204" pitchFamily="50" charset="-128"/>
                <a:ea typeface="メイリオ" panose="020B0604030504040204" pitchFamily="50" charset="-128"/>
              </a:rPr>
              <a:t>ダウンロードした教材から演習ワークシートを開く</a:t>
            </a:r>
          </a:p>
        </p:txBody>
      </p:sp>
      <p:pic>
        <p:nvPicPr>
          <p:cNvPr id="5" name="図 4">
            <a:extLst>
              <a:ext uri="{FF2B5EF4-FFF2-40B4-BE49-F238E27FC236}">
                <a16:creationId xmlns:a16="http://schemas.microsoft.com/office/drawing/2014/main" id="{C49C92D3-2D76-45DB-3464-4D111D26DBF8}"/>
              </a:ext>
            </a:extLst>
          </p:cNvPr>
          <p:cNvPicPr>
            <a:picLocks noChangeAspect="1"/>
          </p:cNvPicPr>
          <p:nvPr/>
        </p:nvPicPr>
        <p:blipFill>
          <a:blip r:embed="rId2"/>
          <a:stretch>
            <a:fillRect/>
          </a:stretch>
        </p:blipFill>
        <p:spPr>
          <a:xfrm>
            <a:off x="462320" y="1161493"/>
            <a:ext cx="4711959" cy="2688443"/>
          </a:xfrm>
          <a:prstGeom prst="rect">
            <a:avLst/>
          </a:prstGeom>
        </p:spPr>
      </p:pic>
      <p:pic>
        <p:nvPicPr>
          <p:cNvPr id="6" name="図 5">
            <a:extLst>
              <a:ext uri="{FF2B5EF4-FFF2-40B4-BE49-F238E27FC236}">
                <a16:creationId xmlns:a16="http://schemas.microsoft.com/office/drawing/2014/main" id="{0971EABD-14B7-572D-EB84-7E13DA55DBB7}"/>
              </a:ext>
            </a:extLst>
          </p:cNvPr>
          <p:cNvPicPr>
            <a:picLocks noChangeAspect="1"/>
          </p:cNvPicPr>
          <p:nvPr/>
        </p:nvPicPr>
        <p:blipFill>
          <a:blip r:embed="rId3"/>
          <a:stretch>
            <a:fillRect/>
          </a:stretch>
        </p:blipFill>
        <p:spPr>
          <a:xfrm>
            <a:off x="6166434" y="1059796"/>
            <a:ext cx="6025566" cy="2359183"/>
          </a:xfrm>
          <a:prstGeom prst="rect">
            <a:avLst/>
          </a:prstGeom>
        </p:spPr>
      </p:pic>
      <p:pic>
        <p:nvPicPr>
          <p:cNvPr id="7" name="図 6">
            <a:extLst>
              <a:ext uri="{FF2B5EF4-FFF2-40B4-BE49-F238E27FC236}">
                <a16:creationId xmlns:a16="http://schemas.microsoft.com/office/drawing/2014/main" id="{94500ED4-6A9D-377A-8260-4431A400835B}"/>
              </a:ext>
            </a:extLst>
          </p:cNvPr>
          <p:cNvPicPr>
            <a:picLocks noChangeAspect="1"/>
          </p:cNvPicPr>
          <p:nvPr/>
        </p:nvPicPr>
        <p:blipFill>
          <a:blip r:embed="rId4"/>
          <a:stretch>
            <a:fillRect/>
          </a:stretch>
        </p:blipFill>
        <p:spPr>
          <a:xfrm>
            <a:off x="6166434" y="4354915"/>
            <a:ext cx="5235325" cy="2503085"/>
          </a:xfrm>
          <a:prstGeom prst="rect">
            <a:avLst/>
          </a:prstGeom>
        </p:spPr>
      </p:pic>
      <p:sp>
        <p:nvSpPr>
          <p:cNvPr id="8" name="矢印: 右 7">
            <a:extLst>
              <a:ext uri="{FF2B5EF4-FFF2-40B4-BE49-F238E27FC236}">
                <a16:creationId xmlns:a16="http://schemas.microsoft.com/office/drawing/2014/main" id="{148E7A35-CA52-B02C-2C28-62777FF64721}"/>
              </a:ext>
            </a:extLst>
          </p:cNvPr>
          <p:cNvSpPr/>
          <p:nvPr/>
        </p:nvSpPr>
        <p:spPr>
          <a:xfrm>
            <a:off x="5454197" y="1605669"/>
            <a:ext cx="438539" cy="107302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矢印: 下 8">
            <a:extLst>
              <a:ext uri="{FF2B5EF4-FFF2-40B4-BE49-F238E27FC236}">
                <a16:creationId xmlns:a16="http://schemas.microsoft.com/office/drawing/2014/main" id="{48F0611D-82D6-703F-1C38-BBB3B09E9CA7}"/>
              </a:ext>
            </a:extLst>
          </p:cNvPr>
          <p:cNvSpPr/>
          <p:nvPr/>
        </p:nvSpPr>
        <p:spPr>
          <a:xfrm>
            <a:off x="8244050" y="3359824"/>
            <a:ext cx="1567543" cy="354564"/>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84B3CEEA-FB02-BBFF-7FD0-9A67E853618F}"/>
              </a:ext>
            </a:extLst>
          </p:cNvPr>
          <p:cNvSpPr txBox="1"/>
          <p:nvPr/>
        </p:nvSpPr>
        <p:spPr>
          <a:xfrm>
            <a:off x="359683" y="699828"/>
            <a:ext cx="4519186" cy="461665"/>
          </a:xfrm>
          <a:prstGeom prst="rect">
            <a:avLst/>
          </a:prstGeom>
          <a:noFill/>
        </p:spPr>
        <p:txBody>
          <a:bodyPr wrap="none" rtlCol="0">
            <a:spAutoFit/>
          </a:bodyPr>
          <a:lstStyle/>
          <a:p>
            <a:pPr algn="l"/>
            <a:r>
              <a:rPr kumimoji="1" lang="en-US" altLang="ja-JP" sz="2400" dirty="0">
                <a:latin typeface="メイリオ" panose="020B0604030504040204" pitchFamily="50" charset="-128"/>
                <a:ea typeface="メイリオ" panose="020B0604030504040204" pitchFamily="50" charset="-128"/>
              </a:rPr>
              <a:t>1. Google </a:t>
            </a:r>
            <a:r>
              <a:rPr kumimoji="1" lang="en-US" altLang="ja-JP" sz="2400" dirty="0" err="1">
                <a:latin typeface="メイリオ" panose="020B0604030504040204" pitchFamily="50" charset="-128"/>
                <a:ea typeface="メイリオ" panose="020B0604030504040204" pitchFamily="50" charset="-128"/>
              </a:rPr>
              <a:t>colaboratory</a:t>
            </a:r>
            <a:r>
              <a:rPr kumimoji="1" lang="ja-JP" altLang="en-US" sz="2400" dirty="0">
                <a:latin typeface="メイリオ" panose="020B0604030504040204" pitchFamily="50" charset="-128"/>
                <a:ea typeface="メイリオ" panose="020B0604030504040204" pitchFamily="50" charset="-128"/>
              </a:rPr>
              <a:t>で検索</a:t>
            </a:r>
          </a:p>
        </p:txBody>
      </p:sp>
      <p:sp>
        <p:nvSpPr>
          <p:cNvPr id="11" name="テキスト ボックス 10">
            <a:extLst>
              <a:ext uri="{FF2B5EF4-FFF2-40B4-BE49-F238E27FC236}">
                <a16:creationId xmlns:a16="http://schemas.microsoft.com/office/drawing/2014/main" id="{EFE86E20-0AB4-1D13-B80A-FE6B196DAB06}"/>
              </a:ext>
            </a:extLst>
          </p:cNvPr>
          <p:cNvSpPr txBox="1"/>
          <p:nvPr/>
        </p:nvSpPr>
        <p:spPr>
          <a:xfrm>
            <a:off x="6018760" y="657285"/>
            <a:ext cx="4095993" cy="461665"/>
          </a:xfrm>
          <a:prstGeom prst="rect">
            <a:avLst/>
          </a:prstGeom>
          <a:noFill/>
        </p:spPr>
        <p:txBody>
          <a:bodyPr wrap="none" rtlCol="0">
            <a:spAutoFit/>
          </a:bodyPr>
          <a:lstStyle/>
          <a:p>
            <a:pPr algn="l"/>
            <a:r>
              <a:rPr kumimoji="1" lang="ja-JP" altLang="en-US" sz="2400" dirty="0">
                <a:latin typeface="メイリオ" panose="020B0604030504040204" pitchFamily="50" charset="-128"/>
                <a:ea typeface="メイリオ" panose="020B0604030504040204" pitchFamily="50" charset="-128"/>
              </a:rPr>
              <a:t>２．</a:t>
            </a:r>
            <a:r>
              <a:rPr kumimoji="1" lang="en-US" altLang="ja-JP" sz="2400" dirty="0" err="1">
                <a:latin typeface="メイリオ" panose="020B0604030504040204" pitchFamily="50" charset="-128"/>
                <a:ea typeface="メイリオ" panose="020B0604030504040204" pitchFamily="50" charset="-128"/>
              </a:rPr>
              <a:t>Colab</a:t>
            </a:r>
            <a:r>
              <a:rPr kumimoji="1" lang="ja-JP" altLang="en-US" sz="2400" dirty="0">
                <a:latin typeface="メイリオ" panose="020B0604030504040204" pitchFamily="50" charset="-128"/>
                <a:ea typeface="メイリオ" panose="020B0604030504040204" pitchFamily="50" charset="-128"/>
              </a:rPr>
              <a:t>の新規作成を選択</a:t>
            </a:r>
          </a:p>
        </p:txBody>
      </p:sp>
      <p:sp>
        <p:nvSpPr>
          <p:cNvPr id="12" name="テキスト ボックス 11">
            <a:extLst>
              <a:ext uri="{FF2B5EF4-FFF2-40B4-BE49-F238E27FC236}">
                <a16:creationId xmlns:a16="http://schemas.microsoft.com/office/drawing/2014/main" id="{F9D7CBDB-D06B-9758-40F8-54C373C6BCCC}"/>
              </a:ext>
            </a:extLst>
          </p:cNvPr>
          <p:cNvSpPr txBox="1"/>
          <p:nvPr/>
        </p:nvSpPr>
        <p:spPr>
          <a:xfrm>
            <a:off x="5892736" y="3868197"/>
            <a:ext cx="6152069" cy="461665"/>
          </a:xfrm>
          <a:prstGeom prst="rect">
            <a:avLst/>
          </a:prstGeom>
          <a:noFill/>
        </p:spPr>
        <p:txBody>
          <a:bodyPr wrap="none" rtlCol="0">
            <a:spAutoFit/>
          </a:bodyPr>
          <a:lstStyle/>
          <a:p>
            <a:pPr algn="l"/>
            <a:r>
              <a:rPr kumimoji="1" lang="ja-JP" altLang="en-US" sz="2400" dirty="0">
                <a:latin typeface="メイリオ" panose="020B0604030504040204" pitchFamily="50" charset="-128"/>
                <a:ea typeface="メイリオ" panose="020B0604030504040204" pitchFamily="50" charset="-128"/>
              </a:rPr>
              <a:t>３．以下で</a:t>
            </a:r>
            <a:r>
              <a:rPr kumimoji="1" lang="en-US" altLang="ja-JP" sz="2400" dirty="0">
                <a:latin typeface="メイリオ" panose="020B0604030504040204" pitchFamily="50" charset="-128"/>
                <a:ea typeface="メイリオ" panose="020B0604030504040204" pitchFamily="50" charset="-128"/>
              </a:rPr>
              <a:t>python</a:t>
            </a:r>
            <a:r>
              <a:rPr kumimoji="1" lang="ja-JP" altLang="en-US" sz="2400" dirty="0">
                <a:latin typeface="メイリオ" panose="020B0604030504040204" pitchFamily="50" charset="-128"/>
                <a:ea typeface="メイリオ" panose="020B0604030504040204" pitchFamily="50" charset="-128"/>
              </a:rPr>
              <a:t>のプログラミングが可能</a:t>
            </a:r>
          </a:p>
        </p:txBody>
      </p:sp>
      <p:sp>
        <p:nvSpPr>
          <p:cNvPr id="13" name="テキスト ボックス 12">
            <a:extLst>
              <a:ext uri="{FF2B5EF4-FFF2-40B4-BE49-F238E27FC236}">
                <a16:creationId xmlns:a16="http://schemas.microsoft.com/office/drawing/2014/main" id="{40152F2F-773F-78BE-54F7-5F9074805254}"/>
              </a:ext>
            </a:extLst>
          </p:cNvPr>
          <p:cNvSpPr txBox="1"/>
          <p:nvPr/>
        </p:nvSpPr>
        <p:spPr>
          <a:xfrm>
            <a:off x="1980673" y="5427937"/>
            <a:ext cx="4185761" cy="461665"/>
          </a:xfrm>
          <a:prstGeom prst="rect">
            <a:avLst/>
          </a:prstGeom>
          <a:noFill/>
        </p:spPr>
        <p:txBody>
          <a:bodyPr wrap="none" rtlCol="0">
            <a:spAutoFit/>
          </a:bodyPr>
          <a:lstStyle/>
          <a:p>
            <a:pPr algn="l"/>
            <a:r>
              <a:rPr kumimoji="1" lang="ja-JP" altLang="en-US" sz="2400" b="1" dirty="0">
                <a:latin typeface="メイリオ" panose="020B0604030504040204" pitchFamily="50" charset="-128"/>
                <a:ea typeface="メイリオ" panose="020B0604030504040204" pitchFamily="50" charset="-128"/>
              </a:rPr>
              <a:t>ブックマークしておくとよい</a:t>
            </a:r>
          </a:p>
        </p:txBody>
      </p:sp>
    </p:spTree>
    <p:extLst>
      <p:ext uri="{BB962C8B-B14F-4D97-AF65-F5344CB8AC3E}">
        <p14:creationId xmlns:p14="http://schemas.microsoft.com/office/powerpoint/2010/main" val="10615237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B358AD34-A3AA-8807-086C-A68E2ED51111}"/>
              </a:ext>
            </a:extLst>
          </p:cNvPr>
          <p:cNvPicPr>
            <a:picLocks noChangeAspect="1"/>
          </p:cNvPicPr>
          <p:nvPr/>
        </p:nvPicPr>
        <p:blipFill>
          <a:blip r:embed="rId2"/>
          <a:stretch>
            <a:fillRect/>
          </a:stretch>
        </p:blipFill>
        <p:spPr>
          <a:xfrm>
            <a:off x="4331584" y="114012"/>
            <a:ext cx="7163421" cy="6629975"/>
          </a:xfrm>
          <a:prstGeom prst="rect">
            <a:avLst/>
          </a:prstGeom>
        </p:spPr>
      </p:pic>
      <p:sp>
        <p:nvSpPr>
          <p:cNvPr id="15" name="テキスト ボックス 14">
            <a:extLst>
              <a:ext uri="{FF2B5EF4-FFF2-40B4-BE49-F238E27FC236}">
                <a16:creationId xmlns:a16="http://schemas.microsoft.com/office/drawing/2014/main" id="{4763ACD3-9B0B-F7A3-AB2E-738F213D2EAD}"/>
              </a:ext>
            </a:extLst>
          </p:cNvPr>
          <p:cNvSpPr txBox="1"/>
          <p:nvPr/>
        </p:nvSpPr>
        <p:spPr>
          <a:xfrm>
            <a:off x="192588" y="164163"/>
            <a:ext cx="3877985" cy="584775"/>
          </a:xfrm>
          <a:prstGeom prst="rect">
            <a:avLst/>
          </a:prstGeom>
          <a:noFill/>
        </p:spPr>
        <p:txBody>
          <a:bodyPr wrap="none" rtlCol="0">
            <a:spAutoFit/>
          </a:bodyPr>
          <a:lstStyle/>
          <a:p>
            <a:pPr algn="l"/>
            <a:r>
              <a:rPr kumimoji="1" lang="ja-JP" altLang="en-US" sz="3200" dirty="0">
                <a:latin typeface="メイリオ" panose="020B0604030504040204" pitchFamily="50" charset="-128"/>
                <a:ea typeface="メイリオ" panose="020B0604030504040204" pitchFamily="50" charset="-128"/>
              </a:rPr>
              <a:t>講義ノートイメージ</a:t>
            </a:r>
          </a:p>
        </p:txBody>
      </p:sp>
      <p:sp>
        <p:nvSpPr>
          <p:cNvPr id="16" name="テキスト ボックス 15">
            <a:extLst>
              <a:ext uri="{FF2B5EF4-FFF2-40B4-BE49-F238E27FC236}">
                <a16:creationId xmlns:a16="http://schemas.microsoft.com/office/drawing/2014/main" id="{E9AD60F1-894D-73D0-64E9-517016D05968}"/>
              </a:ext>
            </a:extLst>
          </p:cNvPr>
          <p:cNvSpPr txBox="1"/>
          <p:nvPr/>
        </p:nvSpPr>
        <p:spPr>
          <a:xfrm>
            <a:off x="2325824" y="2256538"/>
            <a:ext cx="1107996" cy="461665"/>
          </a:xfrm>
          <a:prstGeom prst="rect">
            <a:avLst/>
          </a:prstGeom>
          <a:noFill/>
        </p:spPr>
        <p:txBody>
          <a:bodyPr wrap="none" rtlCol="0">
            <a:spAutoFit/>
          </a:bodyPr>
          <a:lstStyle/>
          <a:p>
            <a:pPr algn="l"/>
            <a:r>
              <a:rPr kumimoji="1" lang="ja-JP" altLang="en-US" sz="2400" dirty="0">
                <a:latin typeface="メイリオ" panose="020B0604030504040204" pitchFamily="50" charset="-128"/>
                <a:ea typeface="メイリオ" panose="020B0604030504040204" pitchFamily="50" charset="-128"/>
              </a:rPr>
              <a:t>解説部</a:t>
            </a:r>
          </a:p>
        </p:txBody>
      </p:sp>
      <p:sp>
        <p:nvSpPr>
          <p:cNvPr id="17" name="テキスト ボックス 16">
            <a:extLst>
              <a:ext uri="{FF2B5EF4-FFF2-40B4-BE49-F238E27FC236}">
                <a16:creationId xmlns:a16="http://schemas.microsoft.com/office/drawing/2014/main" id="{2A6A607D-7992-DFE7-399F-6B36D15E09FB}"/>
              </a:ext>
            </a:extLst>
          </p:cNvPr>
          <p:cNvSpPr txBox="1"/>
          <p:nvPr/>
        </p:nvSpPr>
        <p:spPr>
          <a:xfrm>
            <a:off x="1899138" y="5422752"/>
            <a:ext cx="1723549" cy="461665"/>
          </a:xfrm>
          <a:prstGeom prst="rect">
            <a:avLst/>
          </a:prstGeom>
          <a:noFill/>
        </p:spPr>
        <p:txBody>
          <a:bodyPr wrap="none" rtlCol="0">
            <a:spAutoFit/>
          </a:bodyPr>
          <a:lstStyle/>
          <a:p>
            <a:pPr algn="l"/>
            <a:r>
              <a:rPr kumimoji="1" lang="ja-JP" altLang="en-US" sz="2400" dirty="0">
                <a:latin typeface="メイリオ" panose="020B0604030504040204" pitchFamily="50" charset="-128"/>
                <a:ea typeface="メイリオ" panose="020B0604030504040204" pitchFamily="50" charset="-128"/>
              </a:rPr>
              <a:t>演習問題部</a:t>
            </a:r>
          </a:p>
        </p:txBody>
      </p:sp>
      <p:sp>
        <p:nvSpPr>
          <p:cNvPr id="4" name="左中かっこ 3">
            <a:extLst>
              <a:ext uri="{FF2B5EF4-FFF2-40B4-BE49-F238E27FC236}">
                <a16:creationId xmlns:a16="http://schemas.microsoft.com/office/drawing/2014/main" id="{F2A0DA03-B840-70F1-665F-57B2ECBB6022}"/>
              </a:ext>
            </a:extLst>
          </p:cNvPr>
          <p:cNvSpPr/>
          <p:nvPr/>
        </p:nvSpPr>
        <p:spPr>
          <a:xfrm>
            <a:off x="4070573" y="155901"/>
            <a:ext cx="349365" cy="4482397"/>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5" name="左中かっこ 4">
            <a:extLst>
              <a:ext uri="{FF2B5EF4-FFF2-40B4-BE49-F238E27FC236}">
                <a16:creationId xmlns:a16="http://schemas.microsoft.com/office/drawing/2014/main" id="{AD410F4A-6285-1EE5-3333-00EB397A353A}"/>
              </a:ext>
            </a:extLst>
          </p:cNvPr>
          <p:cNvSpPr/>
          <p:nvPr/>
        </p:nvSpPr>
        <p:spPr>
          <a:xfrm>
            <a:off x="4070573" y="5003110"/>
            <a:ext cx="349365" cy="1740877"/>
          </a:xfrm>
          <a:prstGeom prst="leftBrace">
            <a:avLst>
              <a:gd name="adj1" fmla="val 5817"/>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8" name="テキスト ボックス 17">
            <a:extLst>
              <a:ext uri="{FF2B5EF4-FFF2-40B4-BE49-F238E27FC236}">
                <a16:creationId xmlns:a16="http://schemas.microsoft.com/office/drawing/2014/main" id="{1AFB0ACF-DAC7-2674-D043-8D2A4E76CE98}"/>
              </a:ext>
            </a:extLst>
          </p:cNvPr>
          <p:cNvSpPr txBox="1"/>
          <p:nvPr/>
        </p:nvSpPr>
        <p:spPr>
          <a:xfrm>
            <a:off x="2263509" y="2662739"/>
            <a:ext cx="1937569" cy="646331"/>
          </a:xfrm>
          <a:prstGeom prst="rect">
            <a:avLst/>
          </a:prstGeom>
          <a:noFill/>
        </p:spPr>
        <p:txBody>
          <a:bodyPr wrap="square" rtlCol="0">
            <a:spAutoFit/>
          </a:bodyPr>
          <a:lstStyle/>
          <a:p>
            <a:pPr algn="l"/>
            <a:r>
              <a:rPr kumimoji="1" lang="ja-JP" altLang="en-US" dirty="0">
                <a:latin typeface="メイリオ" panose="020B0604030504040204" pitchFamily="50" charset="-128"/>
                <a:ea typeface="メイリオ" panose="020B0604030504040204" pitchFamily="50" charset="-128"/>
              </a:rPr>
              <a:t>プログラム例と構文の解説など</a:t>
            </a:r>
          </a:p>
        </p:txBody>
      </p:sp>
      <p:sp>
        <p:nvSpPr>
          <p:cNvPr id="19" name="テキスト ボックス 18">
            <a:extLst>
              <a:ext uri="{FF2B5EF4-FFF2-40B4-BE49-F238E27FC236}">
                <a16:creationId xmlns:a16="http://schemas.microsoft.com/office/drawing/2014/main" id="{256906CA-6B22-5CE5-F526-C7427CD24055}"/>
              </a:ext>
            </a:extLst>
          </p:cNvPr>
          <p:cNvSpPr txBox="1"/>
          <p:nvPr/>
        </p:nvSpPr>
        <p:spPr>
          <a:xfrm>
            <a:off x="1793631" y="5884417"/>
            <a:ext cx="2706386" cy="707886"/>
          </a:xfrm>
          <a:prstGeom prst="rect">
            <a:avLst/>
          </a:prstGeom>
          <a:noFill/>
        </p:spPr>
        <p:txBody>
          <a:bodyPr wrap="square" rtlCol="0">
            <a:spAutoFit/>
          </a:bodyPr>
          <a:lstStyle/>
          <a:p>
            <a:pPr algn="l"/>
            <a:r>
              <a:rPr kumimoji="1" lang="ja-JP" altLang="en-US" sz="2000" dirty="0">
                <a:latin typeface="メイリオ" panose="020B0604030504040204" pitchFamily="50" charset="-128"/>
                <a:ea typeface="メイリオ" panose="020B0604030504040204" pitchFamily="50" charset="-128"/>
              </a:rPr>
              <a:t>解説部の理解を確認するための演習問題</a:t>
            </a:r>
          </a:p>
        </p:txBody>
      </p:sp>
    </p:spTree>
    <p:extLst>
      <p:ext uri="{BB962C8B-B14F-4D97-AF65-F5344CB8AC3E}">
        <p14:creationId xmlns:p14="http://schemas.microsoft.com/office/powerpoint/2010/main" val="95287863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9EE21A89-AB91-E968-F30E-55F0CBD7FB1E}"/>
              </a:ext>
            </a:extLst>
          </p:cNvPr>
          <p:cNvPicPr>
            <a:picLocks noChangeAspect="1"/>
          </p:cNvPicPr>
          <p:nvPr/>
        </p:nvPicPr>
        <p:blipFill>
          <a:blip r:embed="rId2"/>
          <a:stretch>
            <a:fillRect/>
          </a:stretch>
        </p:blipFill>
        <p:spPr>
          <a:xfrm>
            <a:off x="810670" y="1423317"/>
            <a:ext cx="6545800" cy="5052128"/>
          </a:xfrm>
          <a:prstGeom prst="rect">
            <a:avLst/>
          </a:prstGeom>
        </p:spPr>
      </p:pic>
      <p:sp>
        <p:nvSpPr>
          <p:cNvPr id="4" name="テキスト ボックス 3">
            <a:extLst>
              <a:ext uri="{FF2B5EF4-FFF2-40B4-BE49-F238E27FC236}">
                <a16:creationId xmlns:a16="http://schemas.microsoft.com/office/drawing/2014/main" id="{AF3F1107-B288-AC1F-F586-6A272CD62A55}"/>
              </a:ext>
            </a:extLst>
          </p:cNvPr>
          <p:cNvSpPr txBox="1"/>
          <p:nvPr/>
        </p:nvSpPr>
        <p:spPr>
          <a:xfrm>
            <a:off x="810670" y="592320"/>
            <a:ext cx="11073865" cy="830997"/>
          </a:xfrm>
          <a:prstGeom prst="rect">
            <a:avLst/>
          </a:prstGeom>
          <a:noFill/>
        </p:spPr>
        <p:txBody>
          <a:bodyPr wrap="none" rtlCol="0">
            <a:spAutoFit/>
          </a:bodyPr>
          <a:lstStyle/>
          <a:p>
            <a:pPr algn="l"/>
            <a:r>
              <a:rPr kumimoji="1" lang="en-US" altLang="ja-JP" sz="2400" dirty="0" err="1">
                <a:latin typeface="メイリオ" panose="020B0604030504040204" pitchFamily="50" charset="-128"/>
                <a:ea typeface="メイリオ" panose="020B0604030504040204" pitchFamily="50" charset="-128"/>
              </a:rPr>
              <a:t>Colaboratory</a:t>
            </a:r>
            <a:r>
              <a:rPr kumimoji="1" lang="ja-JP" altLang="en-US" sz="2400" dirty="0">
                <a:latin typeface="メイリオ" panose="020B0604030504040204" pitchFamily="50" charset="-128"/>
                <a:ea typeface="メイリオ" panose="020B0604030504040204" pitchFamily="50" charset="-128"/>
              </a:rPr>
              <a:t>ページ</a:t>
            </a:r>
            <a:r>
              <a:rPr lang="ja-JP" altLang="en-US" sz="2400" dirty="0">
                <a:latin typeface="メイリオ" panose="020B0604030504040204" pitchFamily="50" charset="-128"/>
                <a:ea typeface="メイリオ" panose="020B0604030504040204" pitchFamily="50" charset="-128"/>
              </a:rPr>
              <a:t>のファイルメニューより‘ノートブックをアップロード</a:t>
            </a:r>
            <a:r>
              <a:rPr lang="en-US" altLang="ja-JP" sz="2400" dirty="0">
                <a:latin typeface="メイリオ" panose="020B0604030504040204" pitchFamily="50" charset="-128"/>
                <a:ea typeface="メイリオ" panose="020B0604030504040204" pitchFamily="50" charset="-128"/>
              </a:rPr>
              <a:t>’</a:t>
            </a:r>
            <a:r>
              <a:rPr lang="ja-JP" altLang="en-US" sz="2400" dirty="0">
                <a:latin typeface="メイリオ" panose="020B0604030504040204" pitchFamily="50" charset="-128"/>
                <a:ea typeface="メイリオ" panose="020B0604030504040204" pitchFamily="50" charset="-128"/>
              </a:rPr>
              <a:t>を</a:t>
            </a:r>
            <a:endParaRPr lang="en-US" altLang="ja-JP" sz="2400" dirty="0">
              <a:latin typeface="メイリオ" panose="020B0604030504040204" pitchFamily="50" charset="-128"/>
              <a:ea typeface="メイリオ" panose="020B0604030504040204" pitchFamily="50" charset="-128"/>
            </a:endParaRPr>
          </a:p>
          <a:p>
            <a:pPr algn="l"/>
            <a:r>
              <a:rPr lang="ja-JP" altLang="en-US" sz="2400" dirty="0">
                <a:latin typeface="メイリオ" panose="020B0604030504040204" pitchFamily="50" charset="-128"/>
                <a:ea typeface="メイリオ" panose="020B0604030504040204" pitchFamily="50" charset="-128"/>
              </a:rPr>
              <a:t>選択（ログインの要求が表示された場合は、</a:t>
            </a:r>
            <a:r>
              <a:rPr lang="en-US" altLang="ja-JP" sz="2400" dirty="0">
                <a:latin typeface="メイリオ" panose="020B0604030504040204" pitchFamily="50" charset="-128"/>
                <a:ea typeface="メイリオ" panose="020B0604030504040204" pitchFamily="50" charset="-128"/>
              </a:rPr>
              <a:t>google account</a:t>
            </a:r>
            <a:r>
              <a:rPr lang="ja-JP" altLang="en-US" sz="2400" dirty="0">
                <a:latin typeface="メイリオ" panose="020B0604030504040204" pitchFamily="50" charset="-128"/>
                <a:ea typeface="メイリオ" panose="020B0604030504040204" pitchFamily="50" charset="-128"/>
              </a:rPr>
              <a:t>でログインする）</a:t>
            </a:r>
            <a:endParaRPr kumimoji="1" lang="ja-JP" altLang="en-US" sz="2400" dirty="0">
              <a:latin typeface="メイリオ" panose="020B0604030504040204" pitchFamily="50" charset="-128"/>
              <a:ea typeface="メイリオ" panose="020B0604030504040204" pitchFamily="50" charset="-128"/>
            </a:endParaRPr>
          </a:p>
        </p:txBody>
      </p:sp>
      <p:sp>
        <p:nvSpPr>
          <p:cNvPr id="2" name="テキスト ボックス 1">
            <a:extLst>
              <a:ext uri="{FF2B5EF4-FFF2-40B4-BE49-F238E27FC236}">
                <a16:creationId xmlns:a16="http://schemas.microsoft.com/office/drawing/2014/main" id="{3F5C2FF4-26C6-A591-63EC-AB3FF2CEBB71}"/>
              </a:ext>
            </a:extLst>
          </p:cNvPr>
          <p:cNvSpPr txBox="1"/>
          <p:nvPr/>
        </p:nvSpPr>
        <p:spPr>
          <a:xfrm>
            <a:off x="810670" y="151722"/>
            <a:ext cx="800219" cy="461665"/>
          </a:xfrm>
          <a:prstGeom prst="rect">
            <a:avLst/>
          </a:prstGeom>
          <a:noFill/>
        </p:spPr>
        <p:txBody>
          <a:bodyPr wrap="none" rtlCol="0">
            <a:spAutoFit/>
          </a:bodyPr>
          <a:lstStyle/>
          <a:p>
            <a:pPr algn="l"/>
            <a:r>
              <a:rPr kumimoji="1" lang="ja-JP" altLang="en-US" sz="2400" dirty="0">
                <a:latin typeface="メイリオ" panose="020B0604030504040204" pitchFamily="50" charset="-128"/>
                <a:ea typeface="メイリオ" panose="020B0604030504040204" pitchFamily="50" charset="-128"/>
              </a:rPr>
              <a:t>続き</a:t>
            </a:r>
          </a:p>
        </p:txBody>
      </p:sp>
    </p:spTree>
    <p:extLst>
      <p:ext uri="{BB962C8B-B14F-4D97-AF65-F5344CB8AC3E}">
        <p14:creationId xmlns:p14="http://schemas.microsoft.com/office/powerpoint/2010/main" val="350433783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6C72B3C5-6624-709B-55ED-038DFD3577ED}"/>
              </a:ext>
            </a:extLst>
          </p:cNvPr>
          <p:cNvPicPr>
            <a:picLocks noChangeAspect="1"/>
          </p:cNvPicPr>
          <p:nvPr/>
        </p:nvPicPr>
        <p:blipFill>
          <a:blip r:embed="rId2"/>
          <a:stretch>
            <a:fillRect/>
          </a:stretch>
        </p:blipFill>
        <p:spPr>
          <a:xfrm>
            <a:off x="541174" y="1261612"/>
            <a:ext cx="11286931" cy="4915553"/>
          </a:xfrm>
          <a:prstGeom prst="rect">
            <a:avLst/>
          </a:prstGeom>
        </p:spPr>
      </p:pic>
      <p:sp>
        <p:nvSpPr>
          <p:cNvPr id="4" name="テキスト ボックス 3">
            <a:extLst>
              <a:ext uri="{FF2B5EF4-FFF2-40B4-BE49-F238E27FC236}">
                <a16:creationId xmlns:a16="http://schemas.microsoft.com/office/drawing/2014/main" id="{199CEA15-385A-56B5-6ADB-120EB89B3A70}"/>
              </a:ext>
            </a:extLst>
          </p:cNvPr>
          <p:cNvSpPr txBox="1"/>
          <p:nvPr/>
        </p:nvSpPr>
        <p:spPr>
          <a:xfrm>
            <a:off x="467904" y="614125"/>
            <a:ext cx="10754162" cy="523220"/>
          </a:xfrm>
          <a:prstGeom prst="rect">
            <a:avLst/>
          </a:prstGeom>
          <a:noFill/>
        </p:spPr>
        <p:txBody>
          <a:bodyPr wrap="none" rtlCol="0">
            <a:spAutoFit/>
          </a:bodyPr>
          <a:lstStyle/>
          <a:p>
            <a:pPr algn="l"/>
            <a:r>
              <a:rPr kumimoji="1" lang="ja-JP" altLang="en-US" sz="2800" dirty="0">
                <a:latin typeface="メイリオ" panose="020B0604030504040204" pitchFamily="50" charset="-128"/>
                <a:ea typeface="メイリオ" panose="020B0604030504040204" pitchFamily="50" charset="-128"/>
              </a:rPr>
              <a:t>演習ワークシート</a:t>
            </a:r>
            <a:r>
              <a:rPr kumimoji="1" lang="en-US" altLang="ja-JP" sz="2800" dirty="0">
                <a:latin typeface="メイリオ" panose="020B0604030504040204" pitchFamily="50" charset="-128"/>
                <a:ea typeface="メイリオ" panose="020B0604030504040204" pitchFamily="50" charset="-128"/>
              </a:rPr>
              <a:t>(.</a:t>
            </a:r>
            <a:r>
              <a:rPr kumimoji="1" lang="en-US" altLang="ja-JP" sz="2800" dirty="0" err="1">
                <a:latin typeface="メイリオ" panose="020B0604030504040204" pitchFamily="50" charset="-128"/>
                <a:ea typeface="メイリオ" panose="020B0604030504040204" pitchFamily="50" charset="-128"/>
              </a:rPr>
              <a:t>ipynb</a:t>
            </a:r>
            <a:r>
              <a:rPr kumimoji="1" lang="ja-JP" altLang="en-US" sz="2800" dirty="0">
                <a:latin typeface="メイリオ" panose="020B0604030504040204" pitchFamily="50" charset="-128"/>
                <a:ea typeface="メイリオ" panose="020B0604030504040204" pitchFamily="50" charset="-128"/>
              </a:rPr>
              <a:t>）</a:t>
            </a:r>
            <a:r>
              <a:rPr lang="ja-JP" altLang="en-US" sz="2800" dirty="0">
                <a:latin typeface="メイリオ" panose="020B0604030504040204" pitchFamily="50" charset="-128"/>
                <a:ea typeface="メイリオ" panose="020B0604030504040204" pitchFamily="50" charset="-128"/>
              </a:rPr>
              <a:t>をダウンロードした教材からドラッグ</a:t>
            </a:r>
            <a:endParaRPr kumimoji="1" lang="ja-JP" altLang="en-US" sz="2800" dirty="0">
              <a:latin typeface="メイリオ" panose="020B0604030504040204" pitchFamily="50" charset="-128"/>
              <a:ea typeface="メイリオ" panose="020B0604030504040204" pitchFamily="50" charset="-128"/>
            </a:endParaRPr>
          </a:p>
        </p:txBody>
      </p:sp>
      <p:sp>
        <p:nvSpPr>
          <p:cNvPr id="2" name="テキスト ボックス 1">
            <a:extLst>
              <a:ext uri="{FF2B5EF4-FFF2-40B4-BE49-F238E27FC236}">
                <a16:creationId xmlns:a16="http://schemas.microsoft.com/office/drawing/2014/main" id="{31EEFF3C-4135-4BC0-1278-926F22BD453D}"/>
              </a:ext>
            </a:extLst>
          </p:cNvPr>
          <p:cNvSpPr txBox="1"/>
          <p:nvPr/>
        </p:nvSpPr>
        <p:spPr>
          <a:xfrm>
            <a:off x="569824" y="152460"/>
            <a:ext cx="800219" cy="461665"/>
          </a:xfrm>
          <a:prstGeom prst="rect">
            <a:avLst/>
          </a:prstGeom>
          <a:noFill/>
        </p:spPr>
        <p:txBody>
          <a:bodyPr wrap="none" rtlCol="0">
            <a:spAutoFit/>
          </a:bodyPr>
          <a:lstStyle/>
          <a:p>
            <a:pPr algn="l"/>
            <a:r>
              <a:rPr kumimoji="1" lang="ja-JP" altLang="en-US" sz="2400" dirty="0">
                <a:latin typeface="メイリオ" panose="020B0604030504040204" pitchFamily="50" charset="-128"/>
                <a:ea typeface="メイリオ" panose="020B0604030504040204" pitchFamily="50" charset="-128"/>
              </a:rPr>
              <a:t>続き</a:t>
            </a:r>
          </a:p>
        </p:txBody>
      </p:sp>
    </p:spTree>
    <p:extLst>
      <p:ext uri="{BB962C8B-B14F-4D97-AF65-F5344CB8AC3E}">
        <p14:creationId xmlns:p14="http://schemas.microsoft.com/office/powerpoint/2010/main" val="1557522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BCBCE01B-FC05-1940-6192-B826CAAAA102}"/>
              </a:ext>
            </a:extLst>
          </p:cNvPr>
          <p:cNvPicPr>
            <a:picLocks noChangeAspect="1"/>
          </p:cNvPicPr>
          <p:nvPr/>
        </p:nvPicPr>
        <p:blipFill>
          <a:blip r:embed="rId2"/>
          <a:stretch>
            <a:fillRect/>
          </a:stretch>
        </p:blipFill>
        <p:spPr>
          <a:xfrm>
            <a:off x="495314" y="1416286"/>
            <a:ext cx="11201371" cy="5441714"/>
          </a:xfrm>
          <a:prstGeom prst="rect">
            <a:avLst/>
          </a:prstGeom>
        </p:spPr>
      </p:pic>
      <p:sp>
        <p:nvSpPr>
          <p:cNvPr id="5" name="吹き出し: 角を丸めた四角形 4">
            <a:extLst>
              <a:ext uri="{FF2B5EF4-FFF2-40B4-BE49-F238E27FC236}">
                <a16:creationId xmlns:a16="http://schemas.microsoft.com/office/drawing/2014/main" id="{45BBD978-E57C-FDA7-EF3F-572988C60438}"/>
              </a:ext>
            </a:extLst>
          </p:cNvPr>
          <p:cNvSpPr/>
          <p:nvPr/>
        </p:nvSpPr>
        <p:spPr>
          <a:xfrm>
            <a:off x="6719402" y="1819470"/>
            <a:ext cx="4862998" cy="933061"/>
          </a:xfrm>
          <a:prstGeom prst="wedgeRoundRectCallout">
            <a:avLst>
              <a:gd name="adj1" fmla="val -43881"/>
              <a:gd name="adj2" fmla="val 71500"/>
              <a:gd name="adj3" fmla="val 16667"/>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a:extLst>
              <a:ext uri="{FF2B5EF4-FFF2-40B4-BE49-F238E27FC236}">
                <a16:creationId xmlns:a16="http://schemas.microsoft.com/office/drawing/2014/main" id="{825A0655-046A-A8B6-8E29-8ECD5032B6C6}"/>
              </a:ext>
            </a:extLst>
          </p:cNvPr>
          <p:cNvSpPr txBox="1"/>
          <p:nvPr/>
        </p:nvSpPr>
        <p:spPr>
          <a:xfrm>
            <a:off x="6719402" y="1882445"/>
            <a:ext cx="4786798" cy="923330"/>
          </a:xfrm>
          <a:prstGeom prst="rect">
            <a:avLst/>
          </a:prstGeom>
          <a:noFill/>
        </p:spPr>
        <p:txBody>
          <a:bodyPr wrap="square" rtlCol="0">
            <a:spAutoFit/>
          </a:bodyPr>
          <a:lstStyle/>
          <a:p>
            <a:pPr marL="342900" indent="-342900" algn="l">
              <a:buFont typeface="+mj-lt"/>
              <a:buAutoNum type="arabicPeriod"/>
            </a:pPr>
            <a:r>
              <a:rPr kumimoji="1" lang="en-US" altLang="ja-JP" dirty="0">
                <a:latin typeface="メイリオ" panose="020B0604030504040204" pitchFamily="50" charset="-128"/>
                <a:ea typeface="メイリオ" panose="020B0604030504040204" pitchFamily="50" charset="-128"/>
              </a:rPr>
              <a:t>1</a:t>
            </a:r>
            <a:r>
              <a:rPr kumimoji="1" lang="ja-JP" altLang="en-US" dirty="0">
                <a:latin typeface="メイリオ" panose="020B0604030504040204" pitchFamily="50" charset="-128"/>
                <a:ea typeface="メイリオ" panose="020B0604030504040204" pitchFamily="50" charset="-128"/>
              </a:rPr>
              <a:t>つ</a:t>
            </a:r>
            <a:r>
              <a:rPr kumimoji="1" lang="en-US" altLang="ja-JP" dirty="0">
                <a:latin typeface="メイリオ" panose="020B0604030504040204" pitchFamily="50" charset="-128"/>
                <a:ea typeface="メイリオ" panose="020B0604030504040204" pitchFamily="50" charset="-128"/>
              </a:rPr>
              <a:t>1</a:t>
            </a:r>
            <a:r>
              <a:rPr kumimoji="1" lang="ja-JP" altLang="en-US" dirty="0">
                <a:latin typeface="メイリオ" panose="020B0604030504040204" pitchFamily="50" charset="-128"/>
                <a:ea typeface="メイリオ" panose="020B0604030504040204" pitchFamily="50" charset="-128"/>
              </a:rPr>
              <a:t>つの箱をセルと呼ぶ</a:t>
            </a:r>
            <a:endParaRPr kumimoji="1" lang="en-US" altLang="ja-JP" dirty="0">
              <a:latin typeface="メイリオ" panose="020B0604030504040204" pitchFamily="50" charset="-128"/>
              <a:ea typeface="メイリオ" panose="020B0604030504040204" pitchFamily="50" charset="-128"/>
            </a:endParaRPr>
          </a:p>
          <a:p>
            <a:pPr marL="342900" indent="-342900" algn="l">
              <a:buFont typeface="+mj-lt"/>
              <a:buAutoNum type="arabicPeriod"/>
            </a:pPr>
            <a:r>
              <a:rPr lang="ja-JP" altLang="en-US" dirty="0">
                <a:latin typeface="メイリオ" panose="020B0604030504040204" pitchFamily="50" charset="-128"/>
                <a:ea typeface="メイリオ" panose="020B0604030504040204" pitchFamily="50" charset="-128"/>
              </a:rPr>
              <a:t>セルにカーソルをあてて、</a:t>
            </a:r>
            <a:r>
              <a:rPr lang="en-US" altLang="ja-JP" dirty="0">
                <a:latin typeface="メイリオ" panose="020B0604030504040204" pitchFamily="50" charset="-128"/>
                <a:ea typeface="メイリオ" panose="020B0604030504040204" pitchFamily="50" charset="-128"/>
              </a:rPr>
              <a:t>Shift + enter </a:t>
            </a:r>
            <a:r>
              <a:rPr lang="ja-JP" altLang="en-US" dirty="0">
                <a:latin typeface="メイリオ" panose="020B0604030504040204" pitchFamily="50" charset="-128"/>
                <a:ea typeface="メイリオ" panose="020B0604030504040204" pitchFamily="50" charset="-128"/>
              </a:rPr>
              <a:t>キーを押すと実行できる</a:t>
            </a:r>
            <a:endParaRPr kumimoji="1" lang="ja-JP" altLang="en-US" dirty="0">
              <a:latin typeface="メイリオ" panose="020B0604030504040204" pitchFamily="50" charset="-128"/>
              <a:ea typeface="メイリオ" panose="020B0604030504040204" pitchFamily="50" charset="-128"/>
            </a:endParaRPr>
          </a:p>
        </p:txBody>
      </p:sp>
      <p:sp>
        <p:nvSpPr>
          <p:cNvPr id="7" name="吹き出し: 角を丸めた四角形 6">
            <a:extLst>
              <a:ext uri="{FF2B5EF4-FFF2-40B4-BE49-F238E27FC236}">
                <a16:creationId xmlns:a16="http://schemas.microsoft.com/office/drawing/2014/main" id="{943EE31F-C3D0-D204-56A4-009B7FAA622E}"/>
              </a:ext>
            </a:extLst>
          </p:cNvPr>
          <p:cNvSpPr/>
          <p:nvPr/>
        </p:nvSpPr>
        <p:spPr>
          <a:xfrm>
            <a:off x="5905502" y="5455013"/>
            <a:ext cx="2552700" cy="1019175"/>
          </a:xfrm>
          <a:prstGeom prst="wedgeRoundRectCallout">
            <a:avLst>
              <a:gd name="adj1" fmla="val -254415"/>
              <a:gd name="adj2" fmla="val -206659"/>
              <a:gd name="adj3" fmla="val 16667"/>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FDF0CE6A-09C4-AC39-899B-7AC9D5013DE8}"/>
              </a:ext>
            </a:extLst>
          </p:cNvPr>
          <p:cNvSpPr txBox="1"/>
          <p:nvPr/>
        </p:nvSpPr>
        <p:spPr>
          <a:xfrm>
            <a:off x="5905502" y="5575828"/>
            <a:ext cx="2666998" cy="923330"/>
          </a:xfrm>
          <a:prstGeom prst="rect">
            <a:avLst/>
          </a:prstGeom>
          <a:noFill/>
        </p:spPr>
        <p:txBody>
          <a:bodyPr wrap="square" rtlCol="0">
            <a:spAutoFit/>
          </a:bodyPr>
          <a:lstStyle/>
          <a:p>
            <a:pPr algn="l"/>
            <a:r>
              <a:rPr kumimoji="1" lang="ja-JP" altLang="en-US" dirty="0">
                <a:latin typeface="メイリオ" panose="020B0604030504040204" pitchFamily="50" charset="-128"/>
                <a:ea typeface="メイリオ" panose="020B0604030504040204" pitchFamily="50" charset="-128"/>
              </a:rPr>
              <a:t>プログラムからデータファイルを読み込む場合はここをクリック</a:t>
            </a:r>
          </a:p>
        </p:txBody>
      </p:sp>
      <p:sp>
        <p:nvSpPr>
          <p:cNvPr id="2" name="テキスト ボックス 1">
            <a:extLst>
              <a:ext uri="{FF2B5EF4-FFF2-40B4-BE49-F238E27FC236}">
                <a16:creationId xmlns:a16="http://schemas.microsoft.com/office/drawing/2014/main" id="{5AE1227E-32DB-1954-0D9E-1E855B02F860}"/>
              </a:ext>
            </a:extLst>
          </p:cNvPr>
          <p:cNvSpPr txBox="1"/>
          <p:nvPr/>
        </p:nvSpPr>
        <p:spPr>
          <a:xfrm>
            <a:off x="400369" y="265439"/>
            <a:ext cx="11391260" cy="584775"/>
          </a:xfrm>
          <a:prstGeom prst="rect">
            <a:avLst/>
          </a:prstGeom>
          <a:noFill/>
        </p:spPr>
        <p:txBody>
          <a:bodyPr wrap="none" rtlCol="0">
            <a:spAutoFit/>
          </a:bodyPr>
          <a:lstStyle/>
          <a:p>
            <a:pPr algn="l"/>
            <a:r>
              <a:rPr kumimoji="1" lang="en-US" altLang="ja-JP" sz="3200" dirty="0">
                <a:latin typeface="メイリオ" panose="020B0604030504040204" pitchFamily="50" charset="-128"/>
                <a:ea typeface="メイリオ" panose="020B0604030504040204" pitchFamily="50" charset="-128"/>
              </a:rPr>
              <a:t>3. </a:t>
            </a:r>
            <a:r>
              <a:rPr kumimoji="1" lang="ja-JP" altLang="en-US" sz="3200" dirty="0">
                <a:latin typeface="メイリオ" panose="020B0604030504040204" pitchFamily="50" charset="-128"/>
                <a:ea typeface="メイリオ" panose="020B0604030504040204" pitchFamily="50" charset="-128"/>
              </a:rPr>
              <a:t>ダウンロードした教材からデータファイル</a:t>
            </a:r>
            <a:r>
              <a:rPr lang="ja-JP" altLang="en-US" sz="3200" dirty="0">
                <a:latin typeface="メイリオ" panose="020B0604030504040204" pitchFamily="50" charset="-128"/>
                <a:ea typeface="メイリオ" panose="020B0604030504040204" pitchFamily="50" charset="-128"/>
              </a:rPr>
              <a:t>を</a:t>
            </a:r>
            <a:r>
              <a:rPr kumimoji="1" lang="ja-JP" altLang="en-US" sz="3200" dirty="0">
                <a:latin typeface="メイリオ" panose="020B0604030504040204" pitchFamily="50" charset="-128"/>
                <a:ea typeface="メイリオ" panose="020B0604030504040204" pitchFamily="50" charset="-128"/>
              </a:rPr>
              <a:t>アップロード</a:t>
            </a:r>
          </a:p>
        </p:txBody>
      </p:sp>
    </p:spTree>
    <p:extLst>
      <p:ext uri="{BB962C8B-B14F-4D97-AF65-F5344CB8AC3E}">
        <p14:creationId xmlns:p14="http://schemas.microsoft.com/office/powerpoint/2010/main" val="424021463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9EC67909-5BEF-7507-FBE5-35193F5F63C9}"/>
              </a:ext>
            </a:extLst>
          </p:cNvPr>
          <p:cNvPicPr>
            <a:picLocks noChangeAspect="1"/>
          </p:cNvPicPr>
          <p:nvPr/>
        </p:nvPicPr>
        <p:blipFill>
          <a:blip r:embed="rId2"/>
          <a:stretch>
            <a:fillRect/>
          </a:stretch>
        </p:blipFill>
        <p:spPr>
          <a:xfrm>
            <a:off x="0" y="904720"/>
            <a:ext cx="12192000" cy="5048560"/>
          </a:xfrm>
          <a:prstGeom prst="rect">
            <a:avLst/>
          </a:prstGeom>
        </p:spPr>
      </p:pic>
      <p:cxnSp>
        <p:nvCxnSpPr>
          <p:cNvPr id="9" name="直線矢印コネクタ 8">
            <a:extLst>
              <a:ext uri="{FF2B5EF4-FFF2-40B4-BE49-F238E27FC236}">
                <a16:creationId xmlns:a16="http://schemas.microsoft.com/office/drawing/2014/main" id="{698A3F85-E18B-3214-CB35-F2778D3F288B}"/>
              </a:ext>
            </a:extLst>
          </p:cNvPr>
          <p:cNvCxnSpPr/>
          <p:nvPr/>
        </p:nvCxnSpPr>
        <p:spPr>
          <a:xfrm flipH="1" flipV="1">
            <a:off x="1266825" y="2905125"/>
            <a:ext cx="8296275" cy="270510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0" name="テキスト ボックス 9">
            <a:extLst>
              <a:ext uri="{FF2B5EF4-FFF2-40B4-BE49-F238E27FC236}">
                <a16:creationId xmlns:a16="http://schemas.microsoft.com/office/drawing/2014/main" id="{3E29F801-4C40-2C70-420A-CD0223234714}"/>
              </a:ext>
            </a:extLst>
          </p:cNvPr>
          <p:cNvSpPr txBox="1"/>
          <p:nvPr/>
        </p:nvSpPr>
        <p:spPr>
          <a:xfrm rot="1094314">
            <a:off x="1495425" y="4026842"/>
            <a:ext cx="6340197" cy="461665"/>
          </a:xfrm>
          <a:prstGeom prst="rect">
            <a:avLst/>
          </a:prstGeom>
          <a:noFill/>
        </p:spPr>
        <p:txBody>
          <a:bodyPr wrap="none" rtlCol="0">
            <a:spAutoFit/>
          </a:bodyPr>
          <a:lstStyle/>
          <a:p>
            <a:pPr algn="l"/>
            <a:r>
              <a:rPr kumimoji="1" lang="ja-JP" altLang="en-US" sz="2400" dirty="0">
                <a:latin typeface="メイリオ" panose="020B0604030504040204" pitchFamily="50" charset="-128"/>
                <a:ea typeface="メイリオ" panose="020B0604030504040204" pitchFamily="50" charset="-128"/>
              </a:rPr>
              <a:t>読み込みたいデータファイルをドラッグする</a:t>
            </a:r>
          </a:p>
        </p:txBody>
      </p:sp>
      <p:sp>
        <p:nvSpPr>
          <p:cNvPr id="2" name="テキスト ボックス 1">
            <a:extLst>
              <a:ext uri="{FF2B5EF4-FFF2-40B4-BE49-F238E27FC236}">
                <a16:creationId xmlns:a16="http://schemas.microsoft.com/office/drawing/2014/main" id="{A0851430-FB47-5902-4EB2-CE9C2DEDB087}"/>
              </a:ext>
            </a:extLst>
          </p:cNvPr>
          <p:cNvSpPr txBox="1"/>
          <p:nvPr/>
        </p:nvSpPr>
        <p:spPr>
          <a:xfrm>
            <a:off x="457200" y="404446"/>
            <a:ext cx="800219" cy="461665"/>
          </a:xfrm>
          <a:prstGeom prst="rect">
            <a:avLst/>
          </a:prstGeom>
          <a:noFill/>
        </p:spPr>
        <p:txBody>
          <a:bodyPr wrap="none" rtlCol="0">
            <a:spAutoFit/>
          </a:bodyPr>
          <a:lstStyle/>
          <a:p>
            <a:pPr algn="l"/>
            <a:r>
              <a:rPr kumimoji="1" lang="ja-JP" altLang="en-US" sz="2400" dirty="0">
                <a:latin typeface="メイリオ" panose="020B0604030504040204" pitchFamily="50" charset="-128"/>
                <a:ea typeface="メイリオ" panose="020B0604030504040204" pitchFamily="50" charset="-128"/>
              </a:rPr>
              <a:t>続き</a:t>
            </a:r>
          </a:p>
        </p:txBody>
      </p:sp>
    </p:spTree>
    <p:extLst>
      <p:ext uri="{BB962C8B-B14F-4D97-AF65-F5344CB8AC3E}">
        <p14:creationId xmlns:p14="http://schemas.microsoft.com/office/powerpoint/2010/main" val="278837894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990A821E-33AA-4F16-FAD1-28255762B512}"/>
              </a:ext>
            </a:extLst>
          </p:cNvPr>
          <p:cNvSpPr txBox="1"/>
          <p:nvPr/>
        </p:nvSpPr>
        <p:spPr>
          <a:xfrm>
            <a:off x="1217165" y="778205"/>
            <a:ext cx="3877985" cy="461665"/>
          </a:xfrm>
          <a:prstGeom prst="rect">
            <a:avLst/>
          </a:prstGeom>
          <a:noFill/>
        </p:spPr>
        <p:txBody>
          <a:bodyPr wrap="none" rtlCol="0">
            <a:spAutoFit/>
          </a:bodyPr>
          <a:lstStyle/>
          <a:p>
            <a:pPr algn="l"/>
            <a:r>
              <a:rPr kumimoji="1" lang="ja-JP" altLang="en-US" sz="2400" dirty="0">
                <a:latin typeface="メイリオ" panose="020B0604030504040204" pitchFamily="50" charset="-128"/>
                <a:ea typeface="メイリオ" panose="020B0604030504040204" pitchFamily="50" charset="-128"/>
              </a:rPr>
              <a:t>セルの作成・削除・コピー</a:t>
            </a:r>
          </a:p>
        </p:txBody>
      </p:sp>
      <p:pic>
        <p:nvPicPr>
          <p:cNvPr id="4" name="図 3">
            <a:extLst>
              <a:ext uri="{FF2B5EF4-FFF2-40B4-BE49-F238E27FC236}">
                <a16:creationId xmlns:a16="http://schemas.microsoft.com/office/drawing/2014/main" id="{9F863F07-D899-5F43-78C2-C0428D5376DB}"/>
              </a:ext>
            </a:extLst>
          </p:cNvPr>
          <p:cNvPicPr>
            <a:picLocks noChangeAspect="1"/>
          </p:cNvPicPr>
          <p:nvPr/>
        </p:nvPicPr>
        <p:blipFill>
          <a:blip r:embed="rId2"/>
          <a:stretch>
            <a:fillRect/>
          </a:stretch>
        </p:blipFill>
        <p:spPr>
          <a:xfrm>
            <a:off x="3762226" y="1594390"/>
            <a:ext cx="6812870" cy="5585944"/>
          </a:xfrm>
          <a:prstGeom prst="rect">
            <a:avLst/>
          </a:prstGeom>
        </p:spPr>
      </p:pic>
      <p:sp>
        <p:nvSpPr>
          <p:cNvPr id="6" name="吹き出し: 角を丸めた四角形 5">
            <a:extLst>
              <a:ext uri="{FF2B5EF4-FFF2-40B4-BE49-F238E27FC236}">
                <a16:creationId xmlns:a16="http://schemas.microsoft.com/office/drawing/2014/main" id="{09E27BA2-3DDD-8975-93C2-C739ADB9718D}"/>
              </a:ext>
            </a:extLst>
          </p:cNvPr>
          <p:cNvSpPr/>
          <p:nvPr/>
        </p:nvSpPr>
        <p:spPr>
          <a:xfrm>
            <a:off x="1217165" y="1302002"/>
            <a:ext cx="1723549" cy="584775"/>
          </a:xfrm>
          <a:prstGeom prst="wedgeRoundRectCallout">
            <a:avLst>
              <a:gd name="adj1" fmla="val 126521"/>
              <a:gd name="adj2" fmla="val 112116"/>
              <a:gd name="adj3" fmla="val 16667"/>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F455E52D-FEBF-A7BE-1B0F-27E65CDF61A6}"/>
              </a:ext>
            </a:extLst>
          </p:cNvPr>
          <p:cNvSpPr txBox="1"/>
          <p:nvPr/>
        </p:nvSpPr>
        <p:spPr>
          <a:xfrm>
            <a:off x="1217165" y="1425112"/>
            <a:ext cx="1723549" cy="461665"/>
          </a:xfrm>
          <a:prstGeom prst="rect">
            <a:avLst/>
          </a:prstGeom>
          <a:noFill/>
        </p:spPr>
        <p:txBody>
          <a:bodyPr wrap="none" rtlCol="0">
            <a:spAutoFit/>
          </a:bodyPr>
          <a:lstStyle/>
          <a:p>
            <a:pPr algn="l"/>
            <a:r>
              <a:rPr kumimoji="1" lang="ja-JP" altLang="en-US" sz="2400" dirty="0">
                <a:latin typeface="メイリオ" panose="020B0604030504040204" pitchFamily="50" charset="-128"/>
                <a:ea typeface="メイリオ" panose="020B0604030504040204" pitchFamily="50" charset="-128"/>
              </a:rPr>
              <a:t>セルの作成</a:t>
            </a:r>
          </a:p>
        </p:txBody>
      </p:sp>
      <p:sp>
        <p:nvSpPr>
          <p:cNvPr id="8" name="吹き出し: 角を丸めた四角形 7">
            <a:extLst>
              <a:ext uri="{FF2B5EF4-FFF2-40B4-BE49-F238E27FC236}">
                <a16:creationId xmlns:a16="http://schemas.microsoft.com/office/drawing/2014/main" id="{13616DF6-ECE2-0153-B675-DDC9878AC052}"/>
              </a:ext>
            </a:extLst>
          </p:cNvPr>
          <p:cNvSpPr/>
          <p:nvPr/>
        </p:nvSpPr>
        <p:spPr>
          <a:xfrm>
            <a:off x="8507506" y="3661997"/>
            <a:ext cx="2665275" cy="1450730"/>
          </a:xfrm>
          <a:prstGeom prst="wedgeRoundRectCallout">
            <a:avLst>
              <a:gd name="adj1" fmla="val -63881"/>
              <a:gd name="adj2" fmla="val 21240"/>
              <a:gd name="adj3" fmla="val 16667"/>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56154F8A-7AE2-91BA-1243-A0020D722BB0}"/>
              </a:ext>
            </a:extLst>
          </p:cNvPr>
          <p:cNvSpPr txBox="1"/>
          <p:nvPr/>
        </p:nvSpPr>
        <p:spPr>
          <a:xfrm>
            <a:off x="8748172" y="3948561"/>
            <a:ext cx="2345305" cy="1015663"/>
          </a:xfrm>
          <a:prstGeom prst="rect">
            <a:avLst/>
          </a:prstGeom>
          <a:noFill/>
        </p:spPr>
        <p:txBody>
          <a:bodyPr wrap="square" rtlCol="0">
            <a:spAutoFit/>
          </a:bodyPr>
          <a:lstStyle/>
          <a:p>
            <a:pPr algn="l"/>
            <a:r>
              <a:rPr kumimoji="1" lang="ja-JP" altLang="en-US" sz="2400" dirty="0">
                <a:latin typeface="メイリオ" panose="020B0604030504040204" pitchFamily="50" charset="-128"/>
                <a:ea typeface="メイリオ" panose="020B0604030504040204" pitchFamily="50" charset="-128"/>
              </a:rPr>
              <a:t>削除・コピー</a:t>
            </a:r>
            <a:endParaRPr kumimoji="1" lang="en-US" altLang="ja-JP" dirty="0">
              <a:latin typeface="メイリオ" panose="020B0604030504040204" pitchFamily="50" charset="-128"/>
              <a:ea typeface="メイリオ" panose="020B0604030504040204" pitchFamily="50" charset="-128"/>
            </a:endParaRPr>
          </a:p>
          <a:p>
            <a:pPr algn="l"/>
            <a:r>
              <a:rPr kumimoji="1" lang="ja-JP" altLang="en-US" dirty="0">
                <a:latin typeface="メイリオ" panose="020B0604030504040204" pitchFamily="50" charset="-128"/>
                <a:ea typeface="メイリオ" panose="020B0604030504040204" pitchFamily="50" charset="-128"/>
              </a:rPr>
              <a:t>該当セルにカーソルをあてて右クリック</a:t>
            </a:r>
          </a:p>
        </p:txBody>
      </p:sp>
      <p:sp>
        <p:nvSpPr>
          <p:cNvPr id="3" name="テキスト ボックス 2">
            <a:extLst>
              <a:ext uri="{FF2B5EF4-FFF2-40B4-BE49-F238E27FC236}">
                <a16:creationId xmlns:a16="http://schemas.microsoft.com/office/drawing/2014/main" id="{43E90AE8-DA07-750B-1579-83E0D77CC6F5}"/>
              </a:ext>
            </a:extLst>
          </p:cNvPr>
          <p:cNvSpPr txBox="1"/>
          <p:nvPr/>
        </p:nvSpPr>
        <p:spPr>
          <a:xfrm>
            <a:off x="606669" y="193430"/>
            <a:ext cx="5339923" cy="584775"/>
          </a:xfrm>
          <a:prstGeom prst="rect">
            <a:avLst/>
          </a:prstGeom>
          <a:noFill/>
        </p:spPr>
        <p:txBody>
          <a:bodyPr wrap="none" rtlCol="0">
            <a:spAutoFit/>
          </a:bodyPr>
          <a:lstStyle/>
          <a:p>
            <a:pPr algn="l"/>
            <a:r>
              <a:rPr kumimoji="1" lang="en-US" altLang="ja-JP" sz="3200" dirty="0">
                <a:latin typeface="メイリオ" panose="020B0604030504040204" pitchFamily="50" charset="-128"/>
                <a:ea typeface="メイリオ" panose="020B0604030504040204" pitchFamily="50" charset="-128"/>
              </a:rPr>
              <a:t>5. </a:t>
            </a:r>
            <a:r>
              <a:rPr kumimoji="1" lang="en-US" altLang="ja-JP" sz="3200" dirty="0" err="1">
                <a:latin typeface="メイリオ" panose="020B0604030504040204" pitchFamily="50" charset="-128"/>
                <a:ea typeface="メイリオ" panose="020B0604030504040204" pitchFamily="50" charset="-128"/>
              </a:rPr>
              <a:t>Colaboratory</a:t>
            </a:r>
            <a:r>
              <a:rPr kumimoji="1" lang="ja-JP" altLang="en-US" sz="3200" dirty="0">
                <a:latin typeface="メイリオ" panose="020B0604030504040204" pitchFamily="50" charset="-128"/>
                <a:ea typeface="メイリオ" panose="020B0604030504040204" pitchFamily="50" charset="-128"/>
              </a:rPr>
              <a:t>の基本操作</a:t>
            </a:r>
          </a:p>
        </p:txBody>
      </p:sp>
    </p:spTree>
    <p:extLst>
      <p:ext uri="{BB962C8B-B14F-4D97-AF65-F5344CB8AC3E}">
        <p14:creationId xmlns:p14="http://schemas.microsoft.com/office/powerpoint/2010/main" val="66413424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23EE59F1-F52D-8C89-8AB3-CCCA14BC42B1}"/>
              </a:ext>
            </a:extLst>
          </p:cNvPr>
          <p:cNvSpPr txBox="1"/>
          <p:nvPr/>
        </p:nvSpPr>
        <p:spPr>
          <a:xfrm>
            <a:off x="975946" y="731312"/>
            <a:ext cx="2646878" cy="461665"/>
          </a:xfrm>
          <a:prstGeom prst="rect">
            <a:avLst/>
          </a:prstGeom>
          <a:noFill/>
        </p:spPr>
        <p:txBody>
          <a:bodyPr wrap="none" rtlCol="0">
            <a:spAutoFit/>
          </a:bodyPr>
          <a:lstStyle/>
          <a:p>
            <a:pPr algn="l"/>
            <a:r>
              <a:rPr kumimoji="1" lang="ja-JP" altLang="en-US" sz="2400" dirty="0">
                <a:latin typeface="メイリオ" panose="020B0604030504040204" pitchFamily="50" charset="-128"/>
                <a:ea typeface="メイリオ" panose="020B0604030504040204" pitchFamily="50" charset="-128"/>
              </a:rPr>
              <a:t>ファイル名を変更</a:t>
            </a:r>
          </a:p>
        </p:txBody>
      </p:sp>
      <p:pic>
        <p:nvPicPr>
          <p:cNvPr id="4" name="図 3">
            <a:extLst>
              <a:ext uri="{FF2B5EF4-FFF2-40B4-BE49-F238E27FC236}">
                <a16:creationId xmlns:a16="http://schemas.microsoft.com/office/drawing/2014/main" id="{1C63A313-FEE0-4B88-C1E7-E5CC4A1C34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8749" y="1192977"/>
            <a:ext cx="9631298" cy="4834633"/>
          </a:xfrm>
          <a:prstGeom prst="rect">
            <a:avLst/>
          </a:prstGeom>
        </p:spPr>
      </p:pic>
      <p:sp>
        <p:nvSpPr>
          <p:cNvPr id="3" name="テキスト ボックス 2">
            <a:extLst>
              <a:ext uri="{FF2B5EF4-FFF2-40B4-BE49-F238E27FC236}">
                <a16:creationId xmlns:a16="http://schemas.microsoft.com/office/drawing/2014/main" id="{84576F75-79EE-A186-DB73-993B3EE98875}"/>
              </a:ext>
            </a:extLst>
          </p:cNvPr>
          <p:cNvSpPr txBox="1"/>
          <p:nvPr/>
        </p:nvSpPr>
        <p:spPr>
          <a:xfrm>
            <a:off x="975946" y="272562"/>
            <a:ext cx="800219" cy="461665"/>
          </a:xfrm>
          <a:prstGeom prst="rect">
            <a:avLst/>
          </a:prstGeom>
          <a:noFill/>
        </p:spPr>
        <p:txBody>
          <a:bodyPr wrap="none" rtlCol="0">
            <a:spAutoFit/>
          </a:bodyPr>
          <a:lstStyle/>
          <a:p>
            <a:pPr algn="l"/>
            <a:r>
              <a:rPr lang="ja-JP" altLang="en-US" sz="2400" dirty="0">
                <a:latin typeface="メイリオ" panose="020B0604030504040204" pitchFamily="50" charset="-128"/>
                <a:ea typeface="メイリオ" panose="020B0604030504040204" pitchFamily="50" charset="-128"/>
              </a:rPr>
              <a:t>続き</a:t>
            </a:r>
            <a:endParaRPr kumimoji="1" lang="ja-JP" altLang="en-US" sz="24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9609458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9382D387-1C06-ECB5-E94A-4FAD4EAA1A86}"/>
              </a:ext>
            </a:extLst>
          </p:cNvPr>
          <p:cNvSpPr txBox="1"/>
          <p:nvPr/>
        </p:nvSpPr>
        <p:spPr>
          <a:xfrm>
            <a:off x="1072661" y="391363"/>
            <a:ext cx="2339102" cy="461665"/>
          </a:xfrm>
          <a:prstGeom prst="rect">
            <a:avLst/>
          </a:prstGeom>
          <a:noFill/>
        </p:spPr>
        <p:txBody>
          <a:bodyPr wrap="none" rtlCol="0">
            <a:spAutoFit/>
          </a:bodyPr>
          <a:lstStyle/>
          <a:p>
            <a:pPr algn="l"/>
            <a:r>
              <a:rPr lang="ja-JP" altLang="en-US" sz="2400" dirty="0">
                <a:latin typeface="メイリオ" panose="020B0604030504040204" pitchFamily="50" charset="-128"/>
                <a:ea typeface="メイリオ" panose="020B0604030504040204" pitchFamily="50" charset="-128"/>
              </a:rPr>
              <a:t>ファイルの保存</a:t>
            </a:r>
            <a:endParaRPr kumimoji="1" lang="ja-JP" altLang="en-US" sz="2400" dirty="0">
              <a:latin typeface="メイリオ" panose="020B0604030504040204" pitchFamily="50" charset="-128"/>
              <a:ea typeface="メイリオ" panose="020B0604030504040204" pitchFamily="50" charset="-128"/>
            </a:endParaRPr>
          </a:p>
        </p:txBody>
      </p:sp>
      <p:pic>
        <p:nvPicPr>
          <p:cNvPr id="4" name="図 3">
            <a:extLst>
              <a:ext uri="{FF2B5EF4-FFF2-40B4-BE49-F238E27FC236}">
                <a16:creationId xmlns:a16="http://schemas.microsoft.com/office/drawing/2014/main" id="{0F524C0A-E32A-5E2E-E51D-6CF2C53815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0007" y="822168"/>
            <a:ext cx="8023860" cy="6271260"/>
          </a:xfrm>
          <a:prstGeom prst="rect">
            <a:avLst/>
          </a:prstGeom>
        </p:spPr>
      </p:pic>
      <p:sp>
        <p:nvSpPr>
          <p:cNvPr id="3" name="テキスト ボックス 2">
            <a:extLst>
              <a:ext uri="{FF2B5EF4-FFF2-40B4-BE49-F238E27FC236}">
                <a16:creationId xmlns:a16="http://schemas.microsoft.com/office/drawing/2014/main" id="{EBA14138-614E-8EC9-03C8-6F288E08B458}"/>
              </a:ext>
            </a:extLst>
          </p:cNvPr>
          <p:cNvSpPr txBox="1"/>
          <p:nvPr/>
        </p:nvSpPr>
        <p:spPr>
          <a:xfrm>
            <a:off x="272442" y="160530"/>
            <a:ext cx="800219" cy="461665"/>
          </a:xfrm>
          <a:prstGeom prst="rect">
            <a:avLst/>
          </a:prstGeom>
          <a:noFill/>
        </p:spPr>
        <p:txBody>
          <a:bodyPr wrap="none" rtlCol="0">
            <a:spAutoFit/>
          </a:bodyPr>
          <a:lstStyle/>
          <a:p>
            <a:pPr algn="l"/>
            <a:r>
              <a:rPr kumimoji="1" lang="ja-JP" altLang="en-US" sz="2400" dirty="0">
                <a:latin typeface="メイリオ" panose="020B0604030504040204" pitchFamily="50" charset="-128"/>
                <a:ea typeface="メイリオ" panose="020B0604030504040204" pitchFamily="50" charset="-128"/>
              </a:rPr>
              <a:t>続き</a:t>
            </a:r>
          </a:p>
        </p:txBody>
      </p:sp>
    </p:spTree>
    <p:extLst>
      <p:ext uri="{BB962C8B-B14F-4D97-AF65-F5344CB8AC3E}">
        <p14:creationId xmlns:p14="http://schemas.microsoft.com/office/powerpoint/2010/main" val="198350075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186C55BE-B64B-6DD5-A85E-26BB6327CA06}"/>
              </a:ext>
            </a:extLst>
          </p:cNvPr>
          <p:cNvSpPr txBox="1"/>
          <p:nvPr/>
        </p:nvSpPr>
        <p:spPr>
          <a:xfrm>
            <a:off x="5486400" y="2743201"/>
            <a:ext cx="800219" cy="461665"/>
          </a:xfrm>
          <a:prstGeom prst="rect">
            <a:avLst/>
          </a:prstGeom>
          <a:noFill/>
        </p:spPr>
        <p:txBody>
          <a:bodyPr wrap="none" rtlCol="0">
            <a:spAutoFit/>
          </a:bodyPr>
          <a:lstStyle/>
          <a:p>
            <a:pPr algn="l"/>
            <a:r>
              <a:rPr kumimoji="1" lang="ja-JP" altLang="en-US" sz="2400" dirty="0">
                <a:latin typeface="メイリオ" panose="020B0604030504040204" pitchFamily="50" charset="-128"/>
                <a:ea typeface="メイリオ" panose="020B0604030504040204" pitchFamily="50" charset="-128"/>
              </a:rPr>
              <a:t>メモ</a:t>
            </a:r>
          </a:p>
        </p:txBody>
      </p:sp>
    </p:spTree>
    <p:extLst>
      <p:ext uri="{BB962C8B-B14F-4D97-AF65-F5344CB8AC3E}">
        <p14:creationId xmlns:p14="http://schemas.microsoft.com/office/powerpoint/2010/main" val="386250266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271800DA-0824-4528-D951-080F503E3C58}"/>
              </a:ext>
            </a:extLst>
          </p:cNvPr>
          <p:cNvSpPr txBox="1"/>
          <p:nvPr/>
        </p:nvSpPr>
        <p:spPr>
          <a:xfrm>
            <a:off x="861646" y="650631"/>
            <a:ext cx="2339102" cy="461665"/>
          </a:xfrm>
          <a:prstGeom prst="rect">
            <a:avLst/>
          </a:prstGeom>
          <a:noFill/>
        </p:spPr>
        <p:txBody>
          <a:bodyPr wrap="none" rtlCol="0">
            <a:spAutoFit/>
          </a:bodyPr>
          <a:lstStyle/>
          <a:p>
            <a:pPr algn="l"/>
            <a:r>
              <a:rPr kumimoji="1" lang="ja-JP" altLang="en-US" sz="2400" dirty="0">
                <a:latin typeface="メイリオ" panose="020B0604030504040204" pitchFamily="50" charset="-128"/>
                <a:ea typeface="メイリオ" panose="020B0604030504040204" pitchFamily="50" charset="-128"/>
              </a:rPr>
              <a:t>演習の受講方法</a:t>
            </a:r>
          </a:p>
        </p:txBody>
      </p:sp>
      <p:sp>
        <p:nvSpPr>
          <p:cNvPr id="4" name="テキスト ボックス 3">
            <a:extLst>
              <a:ext uri="{FF2B5EF4-FFF2-40B4-BE49-F238E27FC236}">
                <a16:creationId xmlns:a16="http://schemas.microsoft.com/office/drawing/2014/main" id="{985C5FAF-2A40-CBBF-9E29-91405B9B58EF}"/>
              </a:ext>
            </a:extLst>
          </p:cNvPr>
          <p:cNvSpPr txBox="1"/>
          <p:nvPr/>
        </p:nvSpPr>
        <p:spPr>
          <a:xfrm>
            <a:off x="609600" y="3529713"/>
            <a:ext cx="15331441" cy="2677656"/>
          </a:xfrm>
          <a:prstGeom prst="rect">
            <a:avLst/>
          </a:prstGeom>
          <a:noFill/>
        </p:spPr>
        <p:txBody>
          <a:bodyPr wrap="none" rtlCol="0">
            <a:spAutoFit/>
          </a:bodyPr>
          <a:lstStyle/>
          <a:p>
            <a:pPr algn="l"/>
            <a:r>
              <a:rPr lang="en-US" altLang="ja-JP" sz="2400" dirty="0"/>
              <a:t>https://qiita.com/hokusei/items/7c6b1af048acc7f0d462</a:t>
            </a:r>
            <a:br>
              <a:rPr lang="en-US" altLang="ja-JP" sz="2400" dirty="0"/>
            </a:br>
            <a:br>
              <a:rPr lang="en-US" altLang="ja-JP" sz="2400" dirty="0"/>
            </a:br>
            <a:r>
              <a:rPr lang="en-US" altLang="ja-JP" sz="2400" dirty="0"/>
              <a:t>https://github.com/ueharaLab/python2_basics/blob/main/programming_basic.ipynb</a:t>
            </a:r>
            <a:br>
              <a:rPr lang="en-US" altLang="ja-JP" sz="2400" dirty="0"/>
            </a:br>
            <a:br>
              <a:rPr lang="en-US" altLang="ja-JP" sz="2400" dirty="0"/>
            </a:br>
            <a:r>
              <a:rPr lang="en-US" altLang="ja-JP" sz="2400" dirty="0"/>
              <a:t>http://colab.research.google.com/github/ueharaLab/python2_basics/blob/main/programming_basic.ipynb</a:t>
            </a:r>
            <a:br>
              <a:rPr lang="en-US" altLang="ja-JP" sz="2400" dirty="0"/>
            </a:br>
            <a:br>
              <a:rPr lang="en-US" altLang="ja-JP" sz="2400" dirty="0"/>
            </a:br>
            <a:r>
              <a:rPr lang="en-US" altLang="ja-JP" sz="2400" dirty="0"/>
              <a:t>https://colab.research.google.com/github/ueharaLab/python2_basics/</a:t>
            </a:r>
            <a:endParaRPr kumimoji="1" lang="ja-JP" altLang="en-US" sz="2400" dirty="0">
              <a:latin typeface="メイリオ" panose="020B0604030504040204" pitchFamily="50" charset="-128"/>
              <a:ea typeface="メイリオ" panose="020B0604030504040204" pitchFamily="50" charset="-128"/>
            </a:endParaRPr>
          </a:p>
        </p:txBody>
      </p:sp>
      <p:sp>
        <p:nvSpPr>
          <p:cNvPr id="5" name="テキスト ボックス 4">
            <a:extLst>
              <a:ext uri="{FF2B5EF4-FFF2-40B4-BE49-F238E27FC236}">
                <a16:creationId xmlns:a16="http://schemas.microsoft.com/office/drawing/2014/main" id="{C0E8BB14-8886-9F62-2D3E-0DAF407557F8}"/>
              </a:ext>
            </a:extLst>
          </p:cNvPr>
          <p:cNvSpPr txBox="1"/>
          <p:nvPr/>
        </p:nvSpPr>
        <p:spPr>
          <a:xfrm>
            <a:off x="609600" y="1757082"/>
            <a:ext cx="5544531" cy="461665"/>
          </a:xfrm>
          <a:prstGeom prst="rect">
            <a:avLst/>
          </a:prstGeom>
          <a:noFill/>
        </p:spPr>
        <p:txBody>
          <a:bodyPr wrap="none" rtlCol="0">
            <a:spAutoFit/>
          </a:bodyPr>
          <a:lstStyle/>
          <a:p>
            <a:pPr algn="l"/>
            <a:r>
              <a:rPr kumimoji="1" lang="en-US" altLang="ja-JP" sz="2400" dirty="0" err="1">
                <a:latin typeface="メイリオ" panose="020B0604030504040204" pitchFamily="50" charset="-128"/>
                <a:ea typeface="メイリオ" panose="020B0604030504040204" pitchFamily="50" charset="-128"/>
              </a:rPr>
              <a:t>Github</a:t>
            </a:r>
            <a:r>
              <a:rPr kumimoji="1" lang="ja-JP" altLang="en-US" sz="2400" dirty="0">
                <a:latin typeface="メイリオ" panose="020B0604030504040204" pitchFamily="50" charset="-128"/>
                <a:ea typeface="メイリオ" panose="020B0604030504040204" pitchFamily="50" charset="-128"/>
              </a:rPr>
              <a:t>上の</a:t>
            </a:r>
            <a:r>
              <a:rPr kumimoji="1" lang="en-US" altLang="ja-JP" sz="2400" dirty="0" err="1">
                <a:latin typeface="メイリオ" panose="020B0604030504040204" pitchFamily="50" charset="-128"/>
                <a:ea typeface="メイリオ" panose="020B0604030504040204" pitchFamily="50" charset="-128"/>
              </a:rPr>
              <a:t>ipynb</a:t>
            </a:r>
            <a:r>
              <a:rPr kumimoji="1" lang="ja-JP" altLang="en-US" sz="2400" dirty="0">
                <a:latin typeface="メイリオ" panose="020B0604030504040204" pitchFamily="50" charset="-128"/>
                <a:ea typeface="メイリオ" panose="020B0604030504040204" pitchFamily="50" charset="-128"/>
              </a:rPr>
              <a:t>を直接</a:t>
            </a:r>
            <a:r>
              <a:rPr kumimoji="1" lang="en-US" altLang="ja-JP" sz="2400" dirty="0" err="1">
                <a:latin typeface="メイリオ" panose="020B0604030504040204" pitchFamily="50" charset="-128"/>
                <a:ea typeface="メイリオ" panose="020B0604030504040204" pitchFamily="50" charset="-128"/>
              </a:rPr>
              <a:t>colab</a:t>
            </a:r>
            <a:r>
              <a:rPr kumimoji="1" lang="ja-JP" altLang="en-US" sz="2400" dirty="0">
                <a:latin typeface="メイリオ" panose="020B0604030504040204" pitchFamily="50" charset="-128"/>
                <a:ea typeface="メイリオ" panose="020B0604030504040204" pitchFamily="50" charset="-128"/>
              </a:rPr>
              <a:t>から開く</a:t>
            </a:r>
          </a:p>
        </p:txBody>
      </p:sp>
      <p:sp>
        <p:nvSpPr>
          <p:cNvPr id="6" name="テキスト ボックス 5">
            <a:extLst>
              <a:ext uri="{FF2B5EF4-FFF2-40B4-BE49-F238E27FC236}">
                <a16:creationId xmlns:a16="http://schemas.microsoft.com/office/drawing/2014/main" id="{93C4DAAF-AC50-8583-4EAA-5A066D20B5F0}"/>
              </a:ext>
            </a:extLst>
          </p:cNvPr>
          <p:cNvSpPr txBox="1"/>
          <p:nvPr/>
        </p:nvSpPr>
        <p:spPr>
          <a:xfrm>
            <a:off x="609600" y="2312894"/>
            <a:ext cx="4713150" cy="830997"/>
          </a:xfrm>
          <a:prstGeom prst="rect">
            <a:avLst/>
          </a:prstGeom>
          <a:noFill/>
        </p:spPr>
        <p:txBody>
          <a:bodyPr wrap="none" rtlCol="0">
            <a:spAutoFit/>
          </a:bodyPr>
          <a:lstStyle/>
          <a:p>
            <a:pPr algn="l"/>
            <a:r>
              <a:rPr kumimoji="1" lang="en-US" altLang="ja-JP" sz="2400" dirty="0">
                <a:latin typeface="メイリオ" panose="020B0604030504040204" pitchFamily="50" charset="-128"/>
                <a:ea typeface="メイリオ" panose="020B0604030504040204" pitchFamily="50" charset="-128"/>
              </a:rPr>
              <a:t>.md</a:t>
            </a:r>
            <a:r>
              <a:rPr kumimoji="1" lang="ja-JP" altLang="en-US" sz="2400" dirty="0">
                <a:latin typeface="メイリオ" panose="020B0604030504040204" pitchFamily="50" charset="-128"/>
                <a:ea typeface="メイリオ" panose="020B0604030504040204" pitchFamily="50" charset="-128"/>
              </a:rPr>
              <a:t>は</a:t>
            </a:r>
            <a:r>
              <a:rPr kumimoji="1" lang="en-US" altLang="ja-JP" sz="2400" dirty="0">
                <a:latin typeface="メイリオ" panose="020B0604030504040204" pitchFamily="50" charset="-128"/>
                <a:ea typeface="メイリオ" panose="020B0604030504040204" pitchFamily="50" charset="-128"/>
              </a:rPr>
              <a:t>collab</a:t>
            </a:r>
            <a:r>
              <a:rPr kumimoji="1" lang="ja-JP" altLang="en-US" sz="2400" dirty="0">
                <a:latin typeface="メイリオ" panose="020B0604030504040204" pitchFamily="50" charset="-128"/>
                <a:ea typeface="メイリオ" panose="020B0604030504040204" pitchFamily="50" charset="-128"/>
              </a:rPr>
              <a:t>上では展開できない</a:t>
            </a:r>
            <a:endParaRPr kumimoji="1" lang="en-US" altLang="ja-JP" sz="2400" dirty="0">
              <a:latin typeface="メイリオ" panose="020B0604030504040204" pitchFamily="50" charset="-128"/>
              <a:ea typeface="メイリオ" panose="020B0604030504040204" pitchFamily="50" charset="-128"/>
            </a:endParaRPr>
          </a:p>
          <a:p>
            <a:pPr algn="l"/>
            <a:endParaRPr kumimoji="1" lang="ja-JP" altLang="en-US" sz="2400" dirty="0">
              <a:latin typeface="メイリオ" panose="020B0604030504040204" pitchFamily="50" charset="-128"/>
              <a:ea typeface="メイリオ" panose="020B0604030504040204" pitchFamily="50" charset="-128"/>
            </a:endParaRPr>
          </a:p>
        </p:txBody>
      </p:sp>
      <p:sp>
        <p:nvSpPr>
          <p:cNvPr id="7" name="テキスト ボックス 6">
            <a:extLst>
              <a:ext uri="{FF2B5EF4-FFF2-40B4-BE49-F238E27FC236}">
                <a16:creationId xmlns:a16="http://schemas.microsoft.com/office/drawing/2014/main" id="{D8D0F5B8-FE4C-7B1D-3248-53D6363B873E}"/>
              </a:ext>
            </a:extLst>
          </p:cNvPr>
          <p:cNvSpPr txBox="1"/>
          <p:nvPr/>
        </p:nvSpPr>
        <p:spPr>
          <a:xfrm>
            <a:off x="667469" y="2875137"/>
            <a:ext cx="9310562" cy="1200329"/>
          </a:xfrm>
          <a:prstGeom prst="rect">
            <a:avLst/>
          </a:prstGeom>
          <a:noFill/>
        </p:spPr>
        <p:txBody>
          <a:bodyPr wrap="none" rtlCol="0">
            <a:spAutoFit/>
          </a:bodyPr>
          <a:lstStyle/>
          <a:p>
            <a:pPr algn="l"/>
            <a:r>
              <a:rPr kumimoji="1" lang="en-US" altLang="ja-JP" sz="2400" dirty="0">
                <a:latin typeface="メイリオ" panose="020B0604030504040204" pitchFamily="50" charset="-128"/>
                <a:ea typeface="メイリオ" panose="020B0604030504040204" pitchFamily="50" charset="-128"/>
              </a:rPr>
              <a:t>.csv .</a:t>
            </a:r>
            <a:r>
              <a:rPr kumimoji="1" lang="en-US" altLang="ja-JP" sz="2400" dirty="0" err="1">
                <a:latin typeface="メイリオ" panose="020B0604030504040204" pitchFamily="50" charset="-128"/>
                <a:ea typeface="メイリオ" panose="020B0604030504040204" pitchFamily="50" charset="-128"/>
              </a:rPr>
              <a:t>json</a:t>
            </a:r>
            <a:r>
              <a:rPr lang="ja-JP" altLang="en-US" sz="2400" dirty="0">
                <a:latin typeface="メイリオ" panose="020B0604030504040204" pitchFamily="50" charset="-128"/>
                <a:ea typeface="メイリオ" panose="020B0604030504040204" pitchFamily="50" charset="-128"/>
              </a:rPr>
              <a:t>を使うコードはいったんダウンロードしてアップロード</a:t>
            </a:r>
            <a:endParaRPr lang="en-US" altLang="ja-JP" sz="2400" dirty="0">
              <a:latin typeface="メイリオ" panose="020B0604030504040204" pitchFamily="50" charset="-128"/>
              <a:ea typeface="メイリオ" panose="020B0604030504040204" pitchFamily="50" charset="-128"/>
            </a:endParaRPr>
          </a:p>
          <a:p>
            <a:pPr algn="l"/>
            <a:r>
              <a:rPr kumimoji="1" lang="en-US" altLang="ja-JP" sz="2400" dirty="0">
                <a:latin typeface="メイリオ" panose="020B0604030504040204" pitchFamily="50" charset="-128"/>
                <a:ea typeface="メイリオ" panose="020B0604030504040204" pitchFamily="50" charset="-128"/>
              </a:rPr>
              <a:t>.csv</a:t>
            </a:r>
            <a:r>
              <a:rPr kumimoji="1" lang="ja-JP" altLang="en-US" sz="2400" dirty="0">
                <a:latin typeface="メイリオ" panose="020B0604030504040204" pitchFamily="50" charset="-128"/>
                <a:ea typeface="メイリオ" panose="020B0604030504040204" pitchFamily="50" charset="-128"/>
              </a:rPr>
              <a:t>は</a:t>
            </a:r>
            <a:r>
              <a:rPr kumimoji="1" lang="en-US" altLang="ja-JP" sz="2400" dirty="0" err="1">
                <a:latin typeface="メイリオ" panose="020B0604030504040204" pitchFamily="50" charset="-128"/>
                <a:ea typeface="メイリオ" panose="020B0604030504040204" pitchFamily="50" charset="-128"/>
              </a:rPr>
              <a:t>github</a:t>
            </a:r>
            <a:r>
              <a:rPr kumimoji="1" lang="ja-JP" altLang="en-US" sz="2400" dirty="0">
                <a:latin typeface="メイリオ" panose="020B0604030504040204" pitchFamily="50" charset="-128"/>
                <a:ea typeface="メイリオ" panose="020B0604030504040204" pitchFamily="50" charset="-128"/>
              </a:rPr>
              <a:t>上で展開できる</a:t>
            </a:r>
            <a:endParaRPr kumimoji="1" lang="en-US" altLang="ja-JP" sz="2400" dirty="0">
              <a:latin typeface="メイリオ" panose="020B0604030504040204" pitchFamily="50" charset="-128"/>
              <a:ea typeface="メイリオ" panose="020B0604030504040204" pitchFamily="50" charset="-128"/>
            </a:endParaRPr>
          </a:p>
          <a:p>
            <a:pPr algn="l"/>
            <a:r>
              <a:rPr lang="en-US" altLang="ja-JP" sz="2400" dirty="0">
                <a:latin typeface="メイリオ" panose="020B0604030504040204" pitchFamily="50" charset="-128"/>
                <a:ea typeface="メイリオ" panose="020B0604030504040204" pitchFamily="50" charset="-128"/>
              </a:rPr>
              <a:t>.PDF</a:t>
            </a:r>
            <a:r>
              <a:rPr lang="ja-JP" altLang="en-US" sz="2400" dirty="0">
                <a:latin typeface="メイリオ" panose="020B0604030504040204" pitchFamily="50" charset="-128"/>
                <a:ea typeface="メイリオ" panose="020B0604030504040204" pitchFamily="50" charset="-128"/>
              </a:rPr>
              <a:t>は</a:t>
            </a:r>
            <a:r>
              <a:rPr lang="en-US" altLang="ja-JP" sz="2400" dirty="0" err="1">
                <a:latin typeface="メイリオ" panose="020B0604030504040204" pitchFamily="50" charset="-128"/>
                <a:ea typeface="メイリオ" panose="020B0604030504040204" pitchFamily="50" charset="-128"/>
              </a:rPr>
              <a:t>github</a:t>
            </a:r>
            <a:r>
              <a:rPr lang="ja-JP" altLang="en-US" sz="2400" dirty="0">
                <a:latin typeface="メイリオ" panose="020B0604030504040204" pitchFamily="50" charset="-128"/>
                <a:ea typeface="メイリオ" panose="020B0604030504040204" pitchFamily="50" charset="-128"/>
              </a:rPr>
              <a:t>上で展開できる</a:t>
            </a:r>
            <a:endParaRPr kumimoji="1" lang="ja-JP" altLang="en-US" sz="24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9262104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図 12">
            <a:extLst>
              <a:ext uri="{FF2B5EF4-FFF2-40B4-BE49-F238E27FC236}">
                <a16:creationId xmlns:a16="http://schemas.microsoft.com/office/drawing/2014/main" id="{8FE3941C-5D55-2E71-66FE-241C774B71C3}"/>
              </a:ext>
            </a:extLst>
          </p:cNvPr>
          <p:cNvPicPr>
            <a:picLocks noChangeAspect="1"/>
          </p:cNvPicPr>
          <p:nvPr/>
        </p:nvPicPr>
        <p:blipFill>
          <a:blip r:embed="rId2"/>
          <a:stretch>
            <a:fillRect/>
          </a:stretch>
        </p:blipFill>
        <p:spPr>
          <a:xfrm>
            <a:off x="653668" y="1726055"/>
            <a:ext cx="4305705" cy="3786993"/>
          </a:xfrm>
          <a:prstGeom prst="rect">
            <a:avLst/>
          </a:prstGeom>
        </p:spPr>
      </p:pic>
      <p:pic>
        <p:nvPicPr>
          <p:cNvPr id="16" name="図 15">
            <a:extLst>
              <a:ext uri="{FF2B5EF4-FFF2-40B4-BE49-F238E27FC236}">
                <a16:creationId xmlns:a16="http://schemas.microsoft.com/office/drawing/2014/main" id="{44ABCB7B-8700-4EF9-4679-2BBE6CC9D2B1}"/>
              </a:ext>
            </a:extLst>
          </p:cNvPr>
          <p:cNvPicPr>
            <a:picLocks noChangeAspect="1"/>
          </p:cNvPicPr>
          <p:nvPr/>
        </p:nvPicPr>
        <p:blipFill>
          <a:blip r:embed="rId3"/>
          <a:stretch>
            <a:fillRect/>
          </a:stretch>
        </p:blipFill>
        <p:spPr>
          <a:xfrm>
            <a:off x="6039349" y="1374292"/>
            <a:ext cx="5616733" cy="4313293"/>
          </a:xfrm>
          <a:prstGeom prst="rect">
            <a:avLst/>
          </a:prstGeom>
        </p:spPr>
      </p:pic>
      <p:sp>
        <p:nvSpPr>
          <p:cNvPr id="3" name="テキスト ボックス 2">
            <a:extLst>
              <a:ext uri="{FF2B5EF4-FFF2-40B4-BE49-F238E27FC236}">
                <a16:creationId xmlns:a16="http://schemas.microsoft.com/office/drawing/2014/main" id="{663D1F5A-7A2B-0B04-9445-125CA27AE7AA}"/>
              </a:ext>
            </a:extLst>
          </p:cNvPr>
          <p:cNvSpPr txBox="1"/>
          <p:nvPr/>
        </p:nvSpPr>
        <p:spPr>
          <a:xfrm>
            <a:off x="587619" y="192842"/>
            <a:ext cx="6466835" cy="584775"/>
          </a:xfrm>
          <a:prstGeom prst="rect">
            <a:avLst/>
          </a:prstGeom>
          <a:noFill/>
        </p:spPr>
        <p:txBody>
          <a:bodyPr wrap="none" rtlCol="0">
            <a:spAutoFit/>
          </a:bodyPr>
          <a:lstStyle/>
          <a:p>
            <a:pPr algn="l"/>
            <a:r>
              <a:rPr kumimoji="1" lang="en-US" altLang="ja-JP" sz="3200" dirty="0">
                <a:latin typeface="メイリオ" panose="020B0604030504040204" pitchFamily="50" charset="-128"/>
                <a:ea typeface="メイリオ" panose="020B0604030504040204" pitchFamily="50" charset="-128"/>
              </a:rPr>
              <a:t>1. </a:t>
            </a:r>
            <a:r>
              <a:rPr kumimoji="1" lang="ja-JP" altLang="en-US" sz="3200" dirty="0">
                <a:latin typeface="メイリオ" panose="020B0604030504040204" pitchFamily="50" charset="-128"/>
                <a:ea typeface="メイリオ" panose="020B0604030504040204" pitchFamily="50" charset="-128"/>
              </a:rPr>
              <a:t>受講方法</a:t>
            </a:r>
            <a:r>
              <a:rPr lang="ja-JP" altLang="en-US" sz="3200" dirty="0">
                <a:latin typeface="メイリオ" panose="020B0604030504040204" pitchFamily="50" charset="-128"/>
                <a:ea typeface="メイリオ" panose="020B0604030504040204" pitchFamily="50" charset="-128"/>
              </a:rPr>
              <a:t>　～　解説・演習共通</a:t>
            </a:r>
            <a:endParaRPr kumimoji="1" lang="ja-JP" altLang="en-US" sz="3200" dirty="0">
              <a:latin typeface="メイリオ" panose="020B0604030504040204" pitchFamily="50" charset="-128"/>
              <a:ea typeface="メイリオ" panose="020B0604030504040204" pitchFamily="50" charset="-128"/>
            </a:endParaRPr>
          </a:p>
        </p:txBody>
      </p:sp>
      <p:sp>
        <p:nvSpPr>
          <p:cNvPr id="4" name="テキスト ボックス 3">
            <a:extLst>
              <a:ext uri="{FF2B5EF4-FFF2-40B4-BE49-F238E27FC236}">
                <a16:creationId xmlns:a16="http://schemas.microsoft.com/office/drawing/2014/main" id="{B0F60A7B-6CF7-B42A-C699-968FF1B93359}"/>
              </a:ext>
            </a:extLst>
          </p:cNvPr>
          <p:cNvSpPr txBox="1"/>
          <p:nvPr/>
        </p:nvSpPr>
        <p:spPr>
          <a:xfrm>
            <a:off x="653668" y="5670008"/>
            <a:ext cx="5300739" cy="461665"/>
          </a:xfrm>
          <a:prstGeom prst="rect">
            <a:avLst/>
          </a:prstGeom>
          <a:noFill/>
        </p:spPr>
        <p:txBody>
          <a:bodyPr wrap="square" rtlCol="0">
            <a:spAutoFit/>
          </a:bodyPr>
          <a:lstStyle/>
          <a:p>
            <a:pPr algn="l"/>
            <a:r>
              <a:rPr kumimoji="1" lang="ja-JP" altLang="en-US" sz="2400" dirty="0">
                <a:latin typeface="メイリオ" panose="020B0604030504040204" pitchFamily="50" charset="-128"/>
                <a:ea typeface="メイリオ" panose="020B0604030504040204" pitchFamily="50" charset="-128"/>
              </a:rPr>
              <a:t>該当回のタイトルをクリックする</a:t>
            </a:r>
          </a:p>
        </p:txBody>
      </p:sp>
      <p:sp>
        <p:nvSpPr>
          <p:cNvPr id="5" name="テキスト ボックス 4">
            <a:extLst>
              <a:ext uri="{FF2B5EF4-FFF2-40B4-BE49-F238E27FC236}">
                <a16:creationId xmlns:a16="http://schemas.microsoft.com/office/drawing/2014/main" id="{07D49009-2E44-8AF0-53AF-03BCC7ABCA40}"/>
              </a:ext>
            </a:extLst>
          </p:cNvPr>
          <p:cNvSpPr txBox="1"/>
          <p:nvPr/>
        </p:nvSpPr>
        <p:spPr>
          <a:xfrm>
            <a:off x="587619" y="1070996"/>
            <a:ext cx="2646878" cy="461665"/>
          </a:xfrm>
          <a:prstGeom prst="rect">
            <a:avLst/>
          </a:prstGeom>
          <a:noFill/>
        </p:spPr>
        <p:txBody>
          <a:bodyPr wrap="none" rtlCol="0">
            <a:spAutoFit/>
          </a:bodyPr>
          <a:lstStyle/>
          <a:p>
            <a:pPr algn="l"/>
            <a:r>
              <a:rPr kumimoji="1" lang="ja-JP" altLang="en-US" sz="2400" dirty="0">
                <a:latin typeface="メイリオ" panose="020B0604030504040204" pitchFamily="50" charset="-128"/>
                <a:ea typeface="メイリオ" panose="020B0604030504040204" pitchFamily="50" charset="-128"/>
              </a:rPr>
              <a:t>シラバスのページ</a:t>
            </a:r>
          </a:p>
        </p:txBody>
      </p:sp>
      <p:sp>
        <p:nvSpPr>
          <p:cNvPr id="6" name="矢印: 右 5">
            <a:extLst>
              <a:ext uri="{FF2B5EF4-FFF2-40B4-BE49-F238E27FC236}">
                <a16:creationId xmlns:a16="http://schemas.microsoft.com/office/drawing/2014/main" id="{8D7E9D6C-EF68-FDD3-DA86-2561A2B3080C}"/>
              </a:ext>
            </a:extLst>
          </p:cNvPr>
          <p:cNvSpPr/>
          <p:nvPr/>
        </p:nvSpPr>
        <p:spPr>
          <a:xfrm>
            <a:off x="5143686" y="2908378"/>
            <a:ext cx="563178" cy="78262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6EE8EED3-68F8-398A-142E-61BCE3151BAD}"/>
              </a:ext>
            </a:extLst>
          </p:cNvPr>
          <p:cNvSpPr txBox="1"/>
          <p:nvPr/>
        </p:nvSpPr>
        <p:spPr>
          <a:xfrm>
            <a:off x="5893254" y="1054230"/>
            <a:ext cx="4251485" cy="461665"/>
          </a:xfrm>
          <a:prstGeom prst="rect">
            <a:avLst/>
          </a:prstGeom>
          <a:noFill/>
        </p:spPr>
        <p:txBody>
          <a:bodyPr wrap="none" rtlCol="0">
            <a:spAutoFit/>
          </a:bodyPr>
          <a:lstStyle/>
          <a:p>
            <a:pPr algn="l"/>
            <a:r>
              <a:rPr kumimoji="1" lang="ja-JP" altLang="en-US" sz="2400" dirty="0">
                <a:latin typeface="メイリオ" panose="020B0604030504040204" pitchFamily="50" charset="-128"/>
                <a:ea typeface="メイリオ" panose="020B0604030504040204" pitchFamily="50" charset="-128"/>
              </a:rPr>
              <a:t>各授業の教材ページ</a:t>
            </a:r>
            <a:r>
              <a:rPr kumimoji="1" lang="en-US" altLang="ja-JP" sz="2400" dirty="0">
                <a:latin typeface="メイリオ" panose="020B0604030504040204" pitchFamily="50" charset="-128"/>
                <a:ea typeface="メイリオ" panose="020B0604030504040204" pitchFamily="50" charset="-128"/>
              </a:rPr>
              <a:t>(GitHub)</a:t>
            </a:r>
            <a:endParaRPr kumimoji="1" lang="ja-JP" altLang="en-US" sz="2400" dirty="0">
              <a:latin typeface="メイリオ" panose="020B0604030504040204" pitchFamily="50" charset="-128"/>
              <a:ea typeface="メイリオ" panose="020B0604030504040204" pitchFamily="50" charset="-128"/>
            </a:endParaRPr>
          </a:p>
        </p:txBody>
      </p:sp>
      <p:sp>
        <p:nvSpPr>
          <p:cNvPr id="14" name="テキスト ボックス 13">
            <a:extLst>
              <a:ext uri="{FF2B5EF4-FFF2-40B4-BE49-F238E27FC236}">
                <a16:creationId xmlns:a16="http://schemas.microsoft.com/office/drawing/2014/main" id="{34CBC582-C725-9C5A-4156-51FB78A8DF3C}"/>
              </a:ext>
            </a:extLst>
          </p:cNvPr>
          <p:cNvSpPr txBox="1"/>
          <p:nvPr/>
        </p:nvSpPr>
        <p:spPr>
          <a:xfrm>
            <a:off x="587619" y="1416294"/>
            <a:ext cx="4134978" cy="307777"/>
          </a:xfrm>
          <a:prstGeom prst="rect">
            <a:avLst/>
          </a:prstGeom>
          <a:noFill/>
        </p:spPr>
        <p:txBody>
          <a:bodyPr wrap="none" rtlCol="0">
            <a:spAutoFit/>
          </a:bodyPr>
          <a:lstStyle/>
          <a:p>
            <a:pPr algn="l"/>
            <a:r>
              <a:rPr kumimoji="1" lang="en-US" altLang="ja-JP" sz="1400" dirty="0">
                <a:latin typeface="メイリオ" panose="020B0604030504040204" pitchFamily="50" charset="-128"/>
                <a:ea typeface="メイリオ" panose="020B0604030504040204" pitchFamily="50" charset="-128"/>
                <a:hlinkClick r:id="rId4"/>
              </a:rPr>
              <a:t>https://github.com/ueharaLab/python_index</a:t>
            </a:r>
            <a:endParaRPr kumimoji="1" lang="ja-JP" altLang="en-US" sz="1400" dirty="0">
              <a:latin typeface="メイリオ" panose="020B0604030504040204" pitchFamily="50" charset="-128"/>
              <a:ea typeface="メイリオ" panose="020B0604030504040204" pitchFamily="50" charset="-128"/>
            </a:endParaRPr>
          </a:p>
        </p:txBody>
      </p:sp>
      <p:sp>
        <p:nvSpPr>
          <p:cNvPr id="17" name="テキスト ボックス 16">
            <a:extLst>
              <a:ext uri="{FF2B5EF4-FFF2-40B4-BE49-F238E27FC236}">
                <a16:creationId xmlns:a16="http://schemas.microsoft.com/office/drawing/2014/main" id="{61960D8B-9561-0655-9A3F-A35848D7403F}"/>
              </a:ext>
            </a:extLst>
          </p:cNvPr>
          <p:cNvSpPr txBox="1"/>
          <p:nvPr/>
        </p:nvSpPr>
        <p:spPr>
          <a:xfrm>
            <a:off x="7363677" y="4621138"/>
            <a:ext cx="2723823" cy="369332"/>
          </a:xfrm>
          <a:prstGeom prst="rect">
            <a:avLst/>
          </a:prstGeom>
          <a:noFill/>
        </p:spPr>
        <p:txBody>
          <a:bodyPr wrap="none" rtlCol="0">
            <a:spAutoFit/>
          </a:bodyPr>
          <a:lstStyle/>
          <a:p>
            <a:pPr algn="l"/>
            <a:r>
              <a:rPr kumimoji="1" lang="ja-JP" altLang="en-US" dirty="0">
                <a:latin typeface="メイリオ" panose="020B0604030504040204" pitchFamily="50" charset="-128"/>
                <a:ea typeface="メイリオ" panose="020B0604030504040204" pitchFamily="50" charset="-128"/>
              </a:rPr>
              <a:t>ミーティングにログイン</a:t>
            </a:r>
          </a:p>
        </p:txBody>
      </p:sp>
      <p:sp>
        <p:nvSpPr>
          <p:cNvPr id="18" name="テキスト ボックス 17">
            <a:extLst>
              <a:ext uri="{FF2B5EF4-FFF2-40B4-BE49-F238E27FC236}">
                <a16:creationId xmlns:a16="http://schemas.microsoft.com/office/drawing/2014/main" id="{24F92B5A-3225-F52E-08DB-22ECEE74EE63}"/>
              </a:ext>
            </a:extLst>
          </p:cNvPr>
          <p:cNvSpPr txBox="1"/>
          <p:nvPr/>
        </p:nvSpPr>
        <p:spPr>
          <a:xfrm>
            <a:off x="7363677" y="4990470"/>
            <a:ext cx="2492990" cy="369332"/>
          </a:xfrm>
          <a:prstGeom prst="rect">
            <a:avLst/>
          </a:prstGeom>
          <a:noFill/>
        </p:spPr>
        <p:txBody>
          <a:bodyPr wrap="none" rtlCol="0">
            <a:spAutoFit/>
          </a:bodyPr>
          <a:lstStyle/>
          <a:p>
            <a:pPr algn="l"/>
            <a:r>
              <a:rPr kumimoji="1" lang="ja-JP" altLang="en-US" dirty="0">
                <a:latin typeface="メイリオ" panose="020B0604030504040204" pitchFamily="50" charset="-128"/>
                <a:ea typeface="メイリオ" panose="020B0604030504040204" pitchFamily="50" charset="-128"/>
              </a:rPr>
              <a:t>講義ノートへのリンク</a:t>
            </a:r>
          </a:p>
        </p:txBody>
      </p:sp>
      <p:sp>
        <p:nvSpPr>
          <p:cNvPr id="19" name="テキスト ボックス 18">
            <a:extLst>
              <a:ext uri="{FF2B5EF4-FFF2-40B4-BE49-F238E27FC236}">
                <a16:creationId xmlns:a16="http://schemas.microsoft.com/office/drawing/2014/main" id="{B3124065-B7FB-FF90-0219-05812992BCAB}"/>
              </a:ext>
            </a:extLst>
          </p:cNvPr>
          <p:cNvSpPr txBox="1"/>
          <p:nvPr/>
        </p:nvSpPr>
        <p:spPr>
          <a:xfrm>
            <a:off x="7363677" y="5359802"/>
            <a:ext cx="2723823" cy="369332"/>
          </a:xfrm>
          <a:prstGeom prst="rect">
            <a:avLst/>
          </a:prstGeom>
          <a:noFill/>
        </p:spPr>
        <p:txBody>
          <a:bodyPr wrap="none" rtlCol="0">
            <a:spAutoFit/>
          </a:bodyPr>
          <a:lstStyle/>
          <a:p>
            <a:pPr algn="l"/>
            <a:r>
              <a:rPr kumimoji="1" lang="ja-JP" altLang="en-US" dirty="0">
                <a:latin typeface="メイリオ" panose="020B0604030504040204" pitchFamily="50" charset="-128"/>
                <a:ea typeface="メイリオ" panose="020B0604030504040204" pitchFamily="50" charset="-128"/>
              </a:rPr>
              <a:t>演習ワークシートを開く</a:t>
            </a:r>
          </a:p>
        </p:txBody>
      </p:sp>
    </p:spTree>
    <p:extLst>
      <p:ext uri="{BB962C8B-B14F-4D97-AF65-F5344CB8AC3E}">
        <p14:creationId xmlns:p14="http://schemas.microsoft.com/office/powerpoint/2010/main" val="4707619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730AC312-3E9B-99C4-C05D-63A299BC9E31}"/>
              </a:ext>
            </a:extLst>
          </p:cNvPr>
          <p:cNvPicPr>
            <a:picLocks noChangeAspect="1"/>
          </p:cNvPicPr>
          <p:nvPr/>
        </p:nvPicPr>
        <p:blipFill>
          <a:blip r:embed="rId2"/>
          <a:stretch>
            <a:fillRect/>
          </a:stretch>
        </p:blipFill>
        <p:spPr>
          <a:xfrm>
            <a:off x="1376972" y="1593656"/>
            <a:ext cx="6346133" cy="5873549"/>
          </a:xfrm>
          <a:prstGeom prst="rect">
            <a:avLst/>
          </a:prstGeom>
        </p:spPr>
      </p:pic>
      <p:sp>
        <p:nvSpPr>
          <p:cNvPr id="6" name="テキスト ボックス 5">
            <a:extLst>
              <a:ext uri="{FF2B5EF4-FFF2-40B4-BE49-F238E27FC236}">
                <a16:creationId xmlns:a16="http://schemas.microsoft.com/office/drawing/2014/main" id="{CFC77B5D-2E3D-8FE1-83B6-B5FF1A96BABE}"/>
              </a:ext>
            </a:extLst>
          </p:cNvPr>
          <p:cNvSpPr txBox="1"/>
          <p:nvPr/>
        </p:nvSpPr>
        <p:spPr>
          <a:xfrm>
            <a:off x="946149" y="751829"/>
            <a:ext cx="8504251" cy="707886"/>
          </a:xfrm>
          <a:prstGeom prst="rect">
            <a:avLst/>
          </a:prstGeom>
          <a:noFill/>
        </p:spPr>
        <p:txBody>
          <a:bodyPr wrap="none" rtlCol="0">
            <a:spAutoFit/>
          </a:bodyPr>
          <a:lstStyle/>
          <a:p>
            <a:pPr marL="342900" indent="-342900" algn="l">
              <a:buFont typeface="Wingdings" panose="05000000000000000000" pitchFamily="2" charset="2"/>
              <a:buChar char="l"/>
            </a:pPr>
            <a:r>
              <a:rPr kumimoji="1" lang="en-US" altLang="ja-JP" sz="2000" dirty="0">
                <a:latin typeface="メイリオ" panose="020B0604030504040204" pitchFamily="50" charset="-128"/>
                <a:ea typeface="メイリオ" panose="020B0604030504040204" pitchFamily="50" charset="-128"/>
              </a:rPr>
              <a:t>Zoom</a:t>
            </a:r>
            <a:r>
              <a:rPr kumimoji="1" lang="ja-JP" altLang="en-US" sz="2000" dirty="0">
                <a:latin typeface="メイリオ" panose="020B0604030504040204" pitchFamily="50" charset="-128"/>
                <a:ea typeface="メイリオ" panose="020B0604030504040204" pitchFamily="50" charset="-128"/>
              </a:rPr>
              <a:t>上で講義ノートを共有しながら解説します</a:t>
            </a:r>
            <a:endParaRPr kumimoji="1" lang="en-US" altLang="ja-JP" sz="2000" dirty="0">
              <a:latin typeface="メイリオ" panose="020B0604030504040204" pitchFamily="50" charset="-128"/>
              <a:ea typeface="メイリオ" panose="020B0604030504040204" pitchFamily="50" charset="-128"/>
            </a:endParaRPr>
          </a:p>
          <a:p>
            <a:pPr marL="342900" indent="-342900" algn="l">
              <a:buFont typeface="Wingdings" panose="05000000000000000000" pitchFamily="2" charset="2"/>
              <a:buChar char="l"/>
            </a:pPr>
            <a:r>
              <a:rPr lang="ja-JP" altLang="en-US" sz="2000" dirty="0">
                <a:latin typeface="メイリオ" panose="020B0604030504040204" pitchFamily="50" charset="-128"/>
                <a:ea typeface="メイリオ" panose="020B0604030504040204" pitchFamily="50" charset="-128"/>
              </a:rPr>
              <a:t>ひとまとまりの解説毎に質問コーナーを設けます（</a:t>
            </a:r>
            <a:r>
              <a:rPr lang="en-US" altLang="ja-JP" sz="2000" dirty="0">
                <a:latin typeface="メイリオ" panose="020B0604030504040204" pitchFamily="50" charset="-128"/>
                <a:ea typeface="メイリオ" panose="020B0604030504040204" pitchFamily="50" charset="-128"/>
              </a:rPr>
              <a:t>chat</a:t>
            </a:r>
            <a:r>
              <a:rPr lang="ja-JP" altLang="en-US" sz="2000" dirty="0">
                <a:latin typeface="メイリオ" panose="020B0604030504040204" pitchFamily="50" charset="-128"/>
                <a:ea typeface="メイリオ" panose="020B0604030504040204" pitchFamily="50" charset="-128"/>
              </a:rPr>
              <a:t>もできます）</a:t>
            </a:r>
            <a:endParaRPr kumimoji="1" lang="ja-JP" altLang="en-US" sz="2000" dirty="0">
              <a:latin typeface="メイリオ" panose="020B0604030504040204" pitchFamily="50" charset="-128"/>
              <a:ea typeface="メイリオ" panose="020B0604030504040204" pitchFamily="50" charset="-128"/>
            </a:endParaRPr>
          </a:p>
        </p:txBody>
      </p:sp>
      <p:sp>
        <p:nvSpPr>
          <p:cNvPr id="7" name="テキスト ボックス 6">
            <a:extLst>
              <a:ext uri="{FF2B5EF4-FFF2-40B4-BE49-F238E27FC236}">
                <a16:creationId xmlns:a16="http://schemas.microsoft.com/office/drawing/2014/main" id="{ABC9A637-57F2-7AA6-2DE9-6E9B7CACFCFE}"/>
              </a:ext>
            </a:extLst>
          </p:cNvPr>
          <p:cNvSpPr txBox="1"/>
          <p:nvPr/>
        </p:nvSpPr>
        <p:spPr>
          <a:xfrm>
            <a:off x="497741" y="167054"/>
            <a:ext cx="3736920" cy="584775"/>
          </a:xfrm>
          <a:prstGeom prst="rect">
            <a:avLst/>
          </a:prstGeom>
          <a:noFill/>
        </p:spPr>
        <p:txBody>
          <a:bodyPr wrap="none" rtlCol="0">
            <a:spAutoFit/>
          </a:bodyPr>
          <a:lstStyle/>
          <a:p>
            <a:pPr algn="l"/>
            <a:r>
              <a:rPr kumimoji="1" lang="en-US" altLang="ja-JP" sz="3200" dirty="0">
                <a:latin typeface="メイリオ" panose="020B0604030504040204" pitchFamily="50" charset="-128"/>
                <a:ea typeface="メイリオ" panose="020B0604030504040204" pitchFamily="50" charset="-128"/>
              </a:rPr>
              <a:t>2. </a:t>
            </a:r>
            <a:r>
              <a:rPr kumimoji="1" lang="ja-JP" altLang="en-US" sz="3200" dirty="0">
                <a:latin typeface="メイリオ" panose="020B0604030504040204" pitchFamily="50" charset="-128"/>
                <a:ea typeface="メイリオ" panose="020B0604030504040204" pitchFamily="50" charset="-128"/>
              </a:rPr>
              <a:t>解説の受講方法</a:t>
            </a:r>
          </a:p>
        </p:txBody>
      </p:sp>
    </p:spTree>
    <p:extLst>
      <p:ext uri="{BB962C8B-B14F-4D97-AF65-F5344CB8AC3E}">
        <p14:creationId xmlns:p14="http://schemas.microsoft.com/office/powerpoint/2010/main" val="18812745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3C54DD93-551D-071F-8C86-8F74F40004C8}"/>
              </a:ext>
            </a:extLst>
          </p:cNvPr>
          <p:cNvSpPr txBox="1"/>
          <p:nvPr/>
        </p:nvSpPr>
        <p:spPr>
          <a:xfrm>
            <a:off x="346587" y="1321891"/>
            <a:ext cx="5498123" cy="2031325"/>
          </a:xfrm>
          <a:prstGeom prst="rect">
            <a:avLst/>
          </a:prstGeom>
          <a:noFill/>
        </p:spPr>
        <p:txBody>
          <a:bodyPr wrap="square" rtlCol="0">
            <a:spAutoFit/>
          </a:bodyPr>
          <a:lstStyle/>
          <a:p>
            <a:pPr marL="457200" indent="-457200" algn="l">
              <a:buFont typeface="+mj-lt"/>
              <a:buAutoNum type="arabicPeriod"/>
            </a:pPr>
            <a:r>
              <a:rPr kumimoji="1" lang="ja-JP" altLang="en-US" dirty="0">
                <a:latin typeface="メイリオ" panose="020B0604030504040204" pitchFamily="50" charset="-128"/>
                <a:ea typeface="メイリオ" panose="020B0604030504040204" pitchFamily="50" charset="-128"/>
              </a:rPr>
              <a:t>教材ページ下部の講義ノートをクリックすると</a:t>
            </a:r>
            <a:r>
              <a:rPr kumimoji="1" lang="en-US" altLang="ja-JP" dirty="0">
                <a:latin typeface="メイリオ" panose="020B0604030504040204" pitchFamily="50" charset="-128"/>
                <a:ea typeface="メイリオ" panose="020B0604030504040204" pitchFamily="50" charset="-128"/>
              </a:rPr>
              <a:t>zoom</a:t>
            </a:r>
            <a:r>
              <a:rPr kumimoji="1" lang="ja-JP" altLang="en-US" dirty="0">
                <a:latin typeface="メイリオ" panose="020B0604030504040204" pitchFamily="50" charset="-128"/>
                <a:ea typeface="メイリオ" panose="020B0604030504040204" pitchFamily="50" charset="-128"/>
              </a:rPr>
              <a:t>で共有している講義ノートを自分で閲覧できる</a:t>
            </a:r>
            <a:endParaRPr kumimoji="1" lang="en-US" altLang="ja-JP" dirty="0">
              <a:latin typeface="メイリオ" panose="020B0604030504040204" pitchFamily="50" charset="-128"/>
              <a:ea typeface="メイリオ" panose="020B0604030504040204" pitchFamily="50" charset="-128"/>
            </a:endParaRPr>
          </a:p>
          <a:p>
            <a:pPr marL="457200" indent="-457200" algn="l">
              <a:buFont typeface="+mj-lt"/>
              <a:buAutoNum type="arabicPeriod"/>
            </a:pPr>
            <a:endParaRPr lang="en-US" altLang="ja-JP" dirty="0">
              <a:latin typeface="メイリオ" panose="020B0604030504040204" pitchFamily="50" charset="-128"/>
              <a:ea typeface="メイリオ" panose="020B0604030504040204" pitchFamily="50" charset="-128"/>
            </a:endParaRPr>
          </a:p>
          <a:p>
            <a:pPr marL="457200" indent="-457200" algn="l">
              <a:buFont typeface="+mj-lt"/>
              <a:buAutoNum type="arabicPeriod"/>
            </a:pPr>
            <a:r>
              <a:rPr lang="ja-JP" altLang="en-US" dirty="0">
                <a:latin typeface="メイリオ" panose="020B0604030504040204" pitchFamily="50" charset="-128"/>
                <a:ea typeface="メイリオ" panose="020B0604030504040204" pitchFamily="50" charset="-128"/>
              </a:rPr>
              <a:t>教材ページのファイル一覧の</a:t>
            </a:r>
            <a:r>
              <a:rPr lang="en-US" altLang="ja-JP" dirty="0">
                <a:latin typeface="メイリオ" panose="020B0604030504040204" pitchFamily="50" charset="-128"/>
                <a:ea typeface="メイリオ" panose="020B0604030504040204" pitchFamily="50" charset="-128"/>
              </a:rPr>
              <a:t>.pdf</a:t>
            </a:r>
            <a:r>
              <a:rPr lang="ja-JP" altLang="en-US" dirty="0">
                <a:latin typeface="メイリオ" panose="020B0604030504040204" pitchFamily="50" charset="-128"/>
                <a:ea typeface="メイリオ" panose="020B0604030504040204" pitchFamily="50" charset="-128"/>
              </a:rPr>
              <a:t>がスライド</a:t>
            </a:r>
            <a:r>
              <a:rPr lang="en-US" altLang="ja-JP" dirty="0">
                <a:latin typeface="メイリオ" panose="020B0604030504040204" pitchFamily="50" charset="-128"/>
                <a:ea typeface="メイリオ" panose="020B0604030504040204" pitchFamily="50" charset="-128"/>
              </a:rPr>
              <a:t> .csv</a:t>
            </a:r>
            <a:r>
              <a:rPr lang="ja-JP" altLang="en-US" dirty="0">
                <a:latin typeface="メイリオ" panose="020B0604030504040204" pitchFamily="50" charset="-128"/>
                <a:ea typeface="メイリオ" panose="020B0604030504040204" pitchFamily="50" charset="-128"/>
              </a:rPr>
              <a:t>がデータ。これらはたまに見ることがある（クリックするだけで開ける）</a:t>
            </a:r>
            <a:endParaRPr lang="en-US" altLang="ja-JP" dirty="0">
              <a:latin typeface="メイリオ" panose="020B0604030504040204" pitchFamily="50" charset="-128"/>
              <a:ea typeface="メイリオ" panose="020B0604030504040204" pitchFamily="50" charset="-128"/>
            </a:endParaRPr>
          </a:p>
        </p:txBody>
      </p:sp>
      <p:sp>
        <p:nvSpPr>
          <p:cNvPr id="4" name="テキスト ボックス 3">
            <a:extLst>
              <a:ext uri="{FF2B5EF4-FFF2-40B4-BE49-F238E27FC236}">
                <a16:creationId xmlns:a16="http://schemas.microsoft.com/office/drawing/2014/main" id="{7C9CE2CF-6457-03CE-2754-5C748759F7C5}"/>
              </a:ext>
            </a:extLst>
          </p:cNvPr>
          <p:cNvSpPr txBox="1"/>
          <p:nvPr/>
        </p:nvSpPr>
        <p:spPr>
          <a:xfrm>
            <a:off x="272562" y="282534"/>
            <a:ext cx="800219" cy="461665"/>
          </a:xfrm>
          <a:prstGeom prst="rect">
            <a:avLst/>
          </a:prstGeom>
          <a:noFill/>
        </p:spPr>
        <p:txBody>
          <a:bodyPr wrap="none" rtlCol="0">
            <a:spAutoFit/>
          </a:bodyPr>
          <a:lstStyle/>
          <a:p>
            <a:pPr algn="l"/>
            <a:r>
              <a:rPr kumimoji="1" lang="ja-JP" altLang="en-US" sz="2400" dirty="0">
                <a:latin typeface="メイリオ" panose="020B0604030504040204" pitchFamily="50" charset="-128"/>
                <a:ea typeface="メイリオ" panose="020B0604030504040204" pitchFamily="50" charset="-128"/>
              </a:rPr>
              <a:t>続き</a:t>
            </a:r>
          </a:p>
        </p:txBody>
      </p:sp>
      <p:sp>
        <p:nvSpPr>
          <p:cNvPr id="5" name="テキスト ボックス 4">
            <a:extLst>
              <a:ext uri="{FF2B5EF4-FFF2-40B4-BE49-F238E27FC236}">
                <a16:creationId xmlns:a16="http://schemas.microsoft.com/office/drawing/2014/main" id="{9987AD95-C17C-9D97-FADF-A72B2AD7C09B}"/>
              </a:ext>
            </a:extLst>
          </p:cNvPr>
          <p:cNvSpPr txBox="1"/>
          <p:nvPr/>
        </p:nvSpPr>
        <p:spPr>
          <a:xfrm>
            <a:off x="272562" y="778803"/>
            <a:ext cx="4185761" cy="461665"/>
          </a:xfrm>
          <a:prstGeom prst="rect">
            <a:avLst/>
          </a:prstGeom>
          <a:noFill/>
        </p:spPr>
        <p:txBody>
          <a:bodyPr wrap="none" rtlCol="0">
            <a:spAutoFit/>
          </a:bodyPr>
          <a:lstStyle/>
          <a:p>
            <a:pPr algn="l"/>
            <a:r>
              <a:rPr kumimoji="1" lang="ja-JP" altLang="en-US" sz="2400" dirty="0">
                <a:latin typeface="メイリオ" panose="020B0604030504040204" pitchFamily="50" charset="-128"/>
                <a:ea typeface="メイリオ" panose="020B0604030504040204" pitchFamily="50" charset="-128"/>
              </a:rPr>
              <a:t>自分で講義ノートを見るには</a:t>
            </a:r>
          </a:p>
        </p:txBody>
      </p:sp>
      <p:pic>
        <p:nvPicPr>
          <p:cNvPr id="8" name="図 7">
            <a:extLst>
              <a:ext uri="{FF2B5EF4-FFF2-40B4-BE49-F238E27FC236}">
                <a16:creationId xmlns:a16="http://schemas.microsoft.com/office/drawing/2014/main" id="{AB3A21DA-E083-9267-4CCD-3C46F3733619}"/>
              </a:ext>
            </a:extLst>
          </p:cNvPr>
          <p:cNvPicPr>
            <a:picLocks noChangeAspect="1"/>
          </p:cNvPicPr>
          <p:nvPr/>
        </p:nvPicPr>
        <p:blipFill>
          <a:blip r:embed="rId2"/>
          <a:stretch>
            <a:fillRect/>
          </a:stretch>
        </p:blipFill>
        <p:spPr>
          <a:xfrm>
            <a:off x="5844710" y="282534"/>
            <a:ext cx="6172326" cy="6428928"/>
          </a:xfrm>
          <a:prstGeom prst="rect">
            <a:avLst/>
          </a:prstGeom>
        </p:spPr>
      </p:pic>
      <p:sp>
        <p:nvSpPr>
          <p:cNvPr id="9" name="四角形: 角を丸くする 8">
            <a:extLst>
              <a:ext uri="{FF2B5EF4-FFF2-40B4-BE49-F238E27FC236}">
                <a16:creationId xmlns:a16="http://schemas.microsoft.com/office/drawing/2014/main" id="{D845DB2F-A222-1132-834C-53F118EBEFE8}"/>
              </a:ext>
            </a:extLst>
          </p:cNvPr>
          <p:cNvSpPr/>
          <p:nvPr/>
        </p:nvSpPr>
        <p:spPr>
          <a:xfrm>
            <a:off x="5844710" y="5864468"/>
            <a:ext cx="1424354" cy="430824"/>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四角形: 角を丸くする 9">
            <a:extLst>
              <a:ext uri="{FF2B5EF4-FFF2-40B4-BE49-F238E27FC236}">
                <a16:creationId xmlns:a16="http://schemas.microsoft.com/office/drawing/2014/main" id="{F7C4457E-15AC-A6E0-C268-EE05EA05997A}"/>
              </a:ext>
            </a:extLst>
          </p:cNvPr>
          <p:cNvSpPr/>
          <p:nvPr/>
        </p:nvSpPr>
        <p:spPr>
          <a:xfrm>
            <a:off x="4994031" y="4552193"/>
            <a:ext cx="1784838" cy="234169"/>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四角形: 角を丸くする 10">
            <a:extLst>
              <a:ext uri="{FF2B5EF4-FFF2-40B4-BE49-F238E27FC236}">
                <a16:creationId xmlns:a16="http://schemas.microsoft.com/office/drawing/2014/main" id="{F638FB8F-97AB-65EE-D812-368FCACECA90}"/>
              </a:ext>
            </a:extLst>
          </p:cNvPr>
          <p:cNvSpPr/>
          <p:nvPr/>
        </p:nvSpPr>
        <p:spPr>
          <a:xfrm>
            <a:off x="4914900" y="2033746"/>
            <a:ext cx="2215662" cy="205570"/>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ボックス 11">
            <a:extLst>
              <a:ext uri="{FF2B5EF4-FFF2-40B4-BE49-F238E27FC236}">
                <a16:creationId xmlns:a16="http://schemas.microsoft.com/office/drawing/2014/main" id="{C0386EC7-A20D-7534-FA40-CC6A12B01921}"/>
              </a:ext>
            </a:extLst>
          </p:cNvPr>
          <p:cNvSpPr txBox="1"/>
          <p:nvPr/>
        </p:nvSpPr>
        <p:spPr>
          <a:xfrm>
            <a:off x="4914900" y="1967254"/>
            <a:ext cx="1005403" cy="338554"/>
          </a:xfrm>
          <a:prstGeom prst="rect">
            <a:avLst/>
          </a:prstGeom>
          <a:noFill/>
        </p:spPr>
        <p:txBody>
          <a:bodyPr wrap="none" rtlCol="0">
            <a:spAutoFit/>
          </a:bodyPr>
          <a:lstStyle/>
          <a:p>
            <a:pPr algn="l"/>
            <a:r>
              <a:rPr kumimoji="1" lang="ja-JP" altLang="en-US" sz="1600" dirty="0">
                <a:latin typeface="メイリオ" panose="020B0604030504040204" pitchFamily="50" charset="-128"/>
                <a:ea typeface="メイリオ" panose="020B0604030504040204" pitchFamily="50" charset="-128"/>
              </a:rPr>
              <a:t>スライド</a:t>
            </a:r>
          </a:p>
        </p:txBody>
      </p:sp>
      <p:sp>
        <p:nvSpPr>
          <p:cNvPr id="13" name="テキスト ボックス 12">
            <a:extLst>
              <a:ext uri="{FF2B5EF4-FFF2-40B4-BE49-F238E27FC236}">
                <a16:creationId xmlns:a16="http://schemas.microsoft.com/office/drawing/2014/main" id="{82B73466-E77C-6C95-0CEC-1405E846A52D}"/>
              </a:ext>
            </a:extLst>
          </p:cNvPr>
          <p:cNvSpPr txBox="1"/>
          <p:nvPr/>
        </p:nvSpPr>
        <p:spPr>
          <a:xfrm>
            <a:off x="5044491" y="4552193"/>
            <a:ext cx="800219" cy="338554"/>
          </a:xfrm>
          <a:prstGeom prst="rect">
            <a:avLst/>
          </a:prstGeom>
          <a:noFill/>
        </p:spPr>
        <p:txBody>
          <a:bodyPr wrap="none" rtlCol="0">
            <a:spAutoFit/>
          </a:bodyPr>
          <a:lstStyle/>
          <a:p>
            <a:pPr algn="l"/>
            <a:r>
              <a:rPr kumimoji="1" lang="ja-JP" altLang="en-US" sz="1600" dirty="0">
                <a:latin typeface="メイリオ" panose="020B0604030504040204" pitchFamily="50" charset="-128"/>
                <a:ea typeface="メイリオ" panose="020B0604030504040204" pitchFamily="50" charset="-128"/>
              </a:rPr>
              <a:t>データ</a:t>
            </a:r>
          </a:p>
        </p:txBody>
      </p:sp>
    </p:spTree>
    <p:extLst>
      <p:ext uri="{BB962C8B-B14F-4D97-AF65-F5344CB8AC3E}">
        <p14:creationId xmlns:p14="http://schemas.microsoft.com/office/powerpoint/2010/main" val="27782040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2C4918BD-EFC1-BAEF-61BA-BAA558C4CB0F}"/>
              </a:ext>
            </a:extLst>
          </p:cNvPr>
          <p:cNvSpPr txBox="1"/>
          <p:nvPr/>
        </p:nvSpPr>
        <p:spPr>
          <a:xfrm>
            <a:off x="365924" y="146658"/>
            <a:ext cx="3183885" cy="584775"/>
          </a:xfrm>
          <a:prstGeom prst="rect">
            <a:avLst/>
          </a:prstGeom>
          <a:noFill/>
        </p:spPr>
        <p:txBody>
          <a:bodyPr wrap="none" rtlCol="0">
            <a:spAutoFit/>
          </a:bodyPr>
          <a:lstStyle/>
          <a:p>
            <a:pPr algn="l"/>
            <a:r>
              <a:rPr kumimoji="1" lang="en-US" altLang="ja-JP" sz="3200" dirty="0">
                <a:latin typeface="メイリオ" panose="020B0604030504040204" pitchFamily="50" charset="-128"/>
                <a:ea typeface="メイリオ" panose="020B0604030504040204" pitchFamily="50" charset="-128"/>
              </a:rPr>
              <a:t>2. </a:t>
            </a:r>
            <a:r>
              <a:rPr kumimoji="1" lang="ja-JP" altLang="en-US" sz="3200" dirty="0">
                <a:latin typeface="メイリオ" panose="020B0604030504040204" pitchFamily="50" charset="-128"/>
                <a:ea typeface="メイリオ" panose="020B0604030504040204" pitchFamily="50" charset="-128"/>
              </a:rPr>
              <a:t>演習受講方法</a:t>
            </a:r>
          </a:p>
        </p:txBody>
      </p:sp>
      <p:sp>
        <p:nvSpPr>
          <p:cNvPr id="3" name="テキスト ボックス 2">
            <a:extLst>
              <a:ext uri="{FF2B5EF4-FFF2-40B4-BE49-F238E27FC236}">
                <a16:creationId xmlns:a16="http://schemas.microsoft.com/office/drawing/2014/main" id="{4488A623-922D-FDDF-9037-548BD2D28957}"/>
              </a:ext>
            </a:extLst>
          </p:cNvPr>
          <p:cNvSpPr txBox="1"/>
          <p:nvPr/>
        </p:nvSpPr>
        <p:spPr>
          <a:xfrm>
            <a:off x="412376" y="712469"/>
            <a:ext cx="11143130" cy="1200329"/>
          </a:xfrm>
          <a:prstGeom prst="rect">
            <a:avLst/>
          </a:prstGeom>
          <a:noFill/>
        </p:spPr>
        <p:txBody>
          <a:bodyPr wrap="square" rtlCol="0">
            <a:spAutoFit/>
          </a:bodyPr>
          <a:lstStyle/>
          <a:p>
            <a:pPr marL="457200" indent="-457200" algn="l">
              <a:buFont typeface="+mj-lt"/>
              <a:buAutoNum type="arabicPeriod"/>
            </a:pPr>
            <a:r>
              <a:rPr kumimoji="1" lang="ja-JP" altLang="en-US" dirty="0">
                <a:latin typeface="メイリオ" panose="020B0604030504040204" pitchFamily="50" charset="-128"/>
                <a:ea typeface="メイリオ" panose="020B0604030504040204" pitchFamily="50" charset="-128"/>
              </a:rPr>
              <a:t>教材ページの下部の演習をクリックすると演習ワークシート</a:t>
            </a:r>
            <a:r>
              <a:rPr kumimoji="1" lang="en-US" altLang="ja-JP" dirty="0">
                <a:latin typeface="メイリオ" panose="020B0604030504040204" pitchFamily="50" charset="-128"/>
                <a:ea typeface="メイリオ" panose="020B0604030504040204" pitchFamily="50" charset="-128"/>
              </a:rPr>
              <a:t>(</a:t>
            </a:r>
            <a:r>
              <a:rPr kumimoji="1" lang="en-US" altLang="ja-JP" dirty="0" err="1">
                <a:latin typeface="メイリオ" panose="020B0604030504040204" pitchFamily="50" charset="-128"/>
                <a:ea typeface="メイリオ" panose="020B0604030504040204" pitchFamily="50" charset="-128"/>
              </a:rPr>
              <a:t>colaboratory</a:t>
            </a:r>
            <a:r>
              <a:rPr kumimoji="1" lang="en-US" altLang="ja-JP" dirty="0">
                <a:latin typeface="メイリオ" panose="020B0604030504040204" pitchFamily="50" charset="-128"/>
                <a:ea typeface="メイリオ" panose="020B0604030504040204" pitchFamily="50" charset="-128"/>
              </a:rPr>
              <a:t>)</a:t>
            </a:r>
            <a:r>
              <a:rPr kumimoji="1" lang="ja-JP" altLang="en-US" dirty="0">
                <a:latin typeface="メイリオ" panose="020B0604030504040204" pitchFamily="50" charset="-128"/>
                <a:ea typeface="メイリオ" panose="020B0604030504040204" pitchFamily="50" charset="-128"/>
              </a:rPr>
              <a:t>が開きます。</a:t>
            </a:r>
            <a:endParaRPr kumimoji="1" lang="en-US" altLang="ja-JP" dirty="0">
              <a:latin typeface="メイリオ" panose="020B0604030504040204" pitchFamily="50" charset="-128"/>
              <a:ea typeface="メイリオ" panose="020B0604030504040204" pitchFamily="50" charset="-128"/>
            </a:endParaRPr>
          </a:p>
          <a:p>
            <a:pPr marL="457200" indent="-457200" algn="l">
              <a:buFont typeface="+mj-lt"/>
              <a:buAutoNum type="arabicPeriod"/>
            </a:pPr>
            <a:r>
              <a:rPr kumimoji="1" lang="ja-JP" altLang="en-US" dirty="0">
                <a:latin typeface="メイリオ" panose="020B0604030504040204" pitchFamily="50" charset="-128"/>
                <a:ea typeface="メイリオ" panose="020B0604030504040204" pitchFamily="50" charset="-128"/>
              </a:rPr>
              <a:t>講義ノート上の演習問題解説を各自見ながらその下のセルに答案プログラムを書いてもらいます。</a:t>
            </a:r>
            <a:endParaRPr kumimoji="1" lang="en-US" altLang="ja-JP" dirty="0">
              <a:latin typeface="メイリオ" panose="020B0604030504040204" pitchFamily="50" charset="-128"/>
              <a:ea typeface="メイリオ" panose="020B0604030504040204" pitchFamily="50" charset="-128"/>
            </a:endParaRPr>
          </a:p>
          <a:p>
            <a:pPr marL="457200" indent="-457200" algn="l">
              <a:buFont typeface="+mj-lt"/>
              <a:buAutoNum type="arabicPeriod"/>
            </a:pPr>
            <a:r>
              <a:rPr kumimoji="1" lang="ja-JP" altLang="en-US" dirty="0">
                <a:latin typeface="メイリオ" panose="020B0604030504040204" pitchFamily="50" charset="-128"/>
                <a:ea typeface="メイリオ" panose="020B0604030504040204" pitchFamily="50" charset="-128"/>
              </a:rPr>
              <a:t>講義ノートと演習回答を対比するので</a:t>
            </a:r>
            <a:r>
              <a:rPr kumimoji="1" lang="en-US" altLang="ja-JP" dirty="0">
                <a:latin typeface="メイリオ" panose="020B0604030504040204" pitchFamily="50" charset="-128"/>
                <a:ea typeface="メイリオ" panose="020B0604030504040204" pitchFamily="50" charset="-128"/>
              </a:rPr>
              <a:t>PC</a:t>
            </a:r>
            <a:r>
              <a:rPr kumimoji="1" lang="ja-JP" altLang="en-US" dirty="0">
                <a:latin typeface="メイリオ" panose="020B0604030504040204" pitchFamily="50" charset="-128"/>
                <a:ea typeface="メイリオ" panose="020B0604030504040204" pitchFamily="50" charset="-128"/>
              </a:rPr>
              <a:t>の画面を分割すると便利です</a:t>
            </a:r>
            <a:r>
              <a:rPr kumimoji="1" lang="en-US" altLang="ja-JP" dirty="0">
                <a:latin typeface="メイリオ" panose="020B0604030504040204" pitchFamily="50" charset="-128"/>
                <a:ea typeface="メイリオ" panose="020B0604030504040204" pitchFamily="50" charset="-128"/>
              </a:rPr>
              <a:t> </a:t>
            </a:r>
            <a:r>
              <a:rPr lang="ja-JP" altLang="en-US" dirty="0">
                <a:latin typeface="メイリオ" panose="020B0604030504040204" pitchFamily="50" charset="-128"/>
                <a:ea typeface="メイリオ" panose="020B0604030504040204" pitchFamily="50" charset="-128"/>
              </a:rPr>
              <a:t>→ 次ページ参照</a:t>
            </a:r>
            <a:endParaRPr lang="en-US" altLang="ja-JP" dirty="0">
              <a:latin typeface="メイリオ" panose="020B0604030504040204" pitchFamily="50" charset="-128"/>
              <a:ea typeface="メイリオ" panose="020B0604030504040204" pitchFamily="50" charset="-128"/>
            </a:endParaRPr>
          </a:p>
          <a:p>
            <a:pPr marL="457200" indent="-457200" algn="l">
              <a:buFont typeface="+mj-lt"/>
              <a:buAutoNum type="arabicPeriod"/>
            </a:pPr>
            <a:endParaRPr kumimoji="1" lang="ja-JP" altLang="en-US" dirty="0">
              <a:latin typeface="メイリオ" panose="020B0604030504040204" pitchFamily="50" charset="-128"/>
              <a:ea typeface="メイリオ" panose="020B0604030504040204" pitchFamily="50" charset="-128"/>
            </a:endParaRPr>
          </a:p>
        </p:txBody>
      </p:sp>
      <p:pic>
        <p:nvPicPr>
          <p:cNvPr id="6" name="図 5">
            <a:extLst>
              <a:ext uri="{FF2B5EF4-FFF2-40B4-BE49-F238E27FC236}">
                <a16:creationId xmlns:a16="http://schemas.microsoft.com/office/drawing/2014/main" id="{0FFA2103-24E1-E2B1-1719-AF95D2389D09}"/>
              </a:ext>
            </a:extLst>
          </p:cNvPr>
          <p:cNvPicPr>
            <a:picLocks noChangeAspect="1"/>
          </p:cNvPicPr>
          <p:nvPr/>
        </p:nvPicPr>
        <p:blipFill>
          <a:blip r:embed="rId2"/>
          <a:stretch>
            <a:fillRect/>
          </a:stretch>
        </p:blipFill>
        <p:spPr>
          <a:xfrm>
            <a:off x="83536" y="2331835"/>
            <a:ext cx="4685248" cy="3597972"/>
          </a:xfrm>
          <a:prstGeom prst="rect">
            <a:avLst/>
          </a:prstGeom>
        </p:spPr>
      </p:pic>
      <p:pic>
        <p:nvPicPr>
          <p:cNvPr id="8" name="図 7">
            <a:extLst>
              <a:ext uri="{FF2B5EF4-FFF2-40B4-BE49-F238E27FC236}">
                <a16:creationId xmlns:a16="http://schemas.microsoft.com/office/drawing/2014/main" id="{7ACDCAB4-8823-FA8B-A950-32A99A649483}"/>
              </a:ext>
            </a:extLst>
          </p:cNvPr>
          <p:cNvPicPr>
            <a:picLocks noChangeAspect="1"/>
          </p:cNvPicPr>
          <p:nvPr/>
        </p:nvPicPr>
        <p:blipFill>
          <a:blip r:embed="rId3"/>
          <a:stretch>
            <a:fillRect/>
          </a:stretch>
        </p:blipFill>
        <p:spPr>
          <a:xfrm>
            <a:off x="5306542" y="2171700"/>
            <a:ext cx="7288870" cy="4615962"/>
          </a:xfrm>
          <a:prstGeom prst="rect">
            <a:avLst/>
          </a:prstGeom>
        </p:spPr>
      </p:pic>
      <p:sp>
        <p:nvSpPr>
          <p:cNvPr id="10" name="吹き出し: 角を丸めた四角形 9">
            <a:extLst>
              <a:ext uri="{FF2B5EF4-FFF2-40B4-BE49-F238E27FC236}">
                <a16:creationId xmlns:a16="http://schemas.microsoft.com/office/drawing/2014/main" id="{82F2F3CE-CE31-A56A-7F98-051202A5A385}"/>
              </a:ext>
            </a:extLst>
          </p:cNvPr>
          <p:cNvSpPr/>
          <p:nvPr/>
        </p:nvSpPr>
        <p:spPr>
          <a:xfrm>
            <a:off x="4903130" y="2171700"/>
            <a:ext cx="6825808" cy="378069"/>
          </a:xfrm>
          <a:prstGeom prst="wedgeRoundRectCallout">
            <a:avLst>
              <a:gd name="adj1" fmla="val 16522"/>
              <a:gd name="adj2" fmla="val -83800"/>
              <a:gd name="adj3" fmla="val 16667"/>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a:extLst>
              <a:ext uri="{FF2B5EF4-FFF2-40B4-BE49-F238E27FC236}">
                <a16:creationId xmlns:a16="http://schemas.microsoft.com/office/drawing/2014/main" id="{FE87FB10-2EB6-FB7E-8A6C-7E8317299DE0}"/>
              </a:ext>
            </a:extLst>
          </p:cNvPr>
          <p:cNvSpPr txBox="1"/>
          <p:nvPr/>
        </p:nvSpPr>
        <p:spPr>
          <a:xfrm>
            <a:off x="5834472" y="1703695"/>
            <a:ext cx="5519460" cy="338554"/>
          </a:xfrm>
          <a:prstGeom prst="rect">
            <a:avLst/>
          </a:prstGeom>
          <a:noFill/>
        </p:spPr>
        <p:txBody>
          <a:bodyPr wrap="none" rtlCol="0">
            <a:spAutoFit/>
          </a:bodyPr>
          <a:lstStyle/>
          <a:p>
            <a:pPr algn="l"/>
            <a:r>
              <a:rPr kumimoji="1" lang="ja-JP" altLang="en-US" sz="1600" dirty="0">
                <a:solidFill>
                  <a:srgbClr val="FF0000"/>
                </a:solidFill>
                <a:latin typeface="メイリオ" panose="020B0604030504040204" pitchFamily="50" charset="-128"/>
                <a:ea typeface="メイリオ" panose="020B0604030504040204" pitchFamily="50" charset="-128"/>
              </a:rPr>
              <a:t>メニューバーが表示されない場合は赤枠の部分を選択する</a:t>
            </a:r>
          </a:p>
        </p:txBody>
      </p:sp>
      <p:sp>
        <p:nvSpPr>
          <p:cNvPr id="12" name="フローチャート: 代替処理 11">
            <a:extLst>
              <a:ext uri="{FF2B5EF4-FFF2-40B4-BE49-F238E27FC236}">
                <a16:creationId xmlns:a16="http://schemas.microsoft.com/office/drawing/2014/main" id="{7586BFF3-9C8D-073F-95AF-E0882A793210}"/>
              </a:ext>
            </a:extLst>
          </p:cNvPr>
          <p:cNvSpPr/>
          <p:nvPr/>
        </p:nvSpPr>
        <p:spPr>
          <a:xfrm>
            <a:off x="5145741" y="6230471"/>
            <a:ext cx="457200" cy="277905"/>
          </a:xfrm>
          <a:prstGeom prst="flowChartAlternateProcess">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フローチャート: 代替処理 12">
            <a:extLst>
              <a:ext uri="{FF2B5EF4-FFF2-40B4-BE49-F238E27FC236}">
                <a16:creationId xmlns:a16="http://schemas.microsoft.com/office/drawing/2014/main" id="{137CD115-C59A-4982-738B-55610BE39F03}"/>
              </a:ext>
            </a:extLst>
          </p:cNvPr>
          <p:cNvSpPr/>
          <p:nvPr/>
        </p:nvSpPr>
        <p:spPr>
          <a:xfrm>
            <a:off x="137324" y="5651902"/>
            <a:ext cx="457200" cy="277905"/>
          </a:xfrm>
          <a:prstGeom prst="flowChartAlternateProcess">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フローチャート: 代替処理 13">
            <a:extLst>
              <a:ext uri="{FF2B5EF4-FFF2-40B4-BE49-F238E27FC236}">
                <a16:creationId xmlns:a16="http://schemas.microsoft.com/office/drawing/2014/main" id="{D1745260-887C-5198-7F00-CDBC148B1A6E}"/>
              </a:ext>
            </a:extLst>
          </p:cNvPr>
          <p:cNvSpPr/>
          <p:nvPr/>
        </p:nvSpPr>
        <p:spPr>
          <a:xfrm>
            <a:off x="8493776" y="4052047"/>
            <a:ext cx="1743917" cy="203448"/>
          </a:xfrm>
          <a:prstGeom prst="flowChartAlternateProcess">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矢印: 右 14">
            <a:extLst>
              <a:ext uri="{FF2B5EF4-FFF2-40B4-BE49-F238E27FC236}">
                <a16:creationId xmlns:a16="http://schemas.microsoft.com/office/drawing/2014/main" id="{CA65922F-F577-5D34-A17D-628712CD9047}"/>
              </a:ext>
            </a:extLst>
          </p:cNvPr>
          <p:cNvSpPr/>
          <p:nvPr/>
        </p:nvSpPr>
        <p:spPr>
          <a:xfrm>
            <a:off x="4768784" y="3774141"/>
            <a:ext cx="457200" cy="85164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吹き出し: 角を丸めた四角形 15">
            <a:extLst>
              <a:ext uri="{FF2B5EF4-FFF2-40B4-BE49-F238E27FC236}">
                <a16:creationId xmlns:a16="http://schemas.microsoft.com/office/drawing/2014/main" id="{F5CC7C32-0A70-B9EC-C29B-89DAF5E2765E}"/>
              </a:ext>
            </a:extLst>
          </p:cNvPr>
          <p:cNvSpPr/>
          <p:nvPr/>
        </p:nvSpPr>
        <p:spPr>
          <a:xfrm>
            <a:off x="6682155" y="2549769"/>
            <a:ext cx="870438" cy="223560"/>
          </a:xfrm>
          <a:prstGeom prst="wedgeRoundRectCallout">
            <a:avLst>
              <a:gd name="adj1" fmla="val -19158"/>
              <a:gd name="adj2" fmla="val 125503"/>
              <a:gd name="adj3" fmla="val 16667"/>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テキスト ボックス 16">
            <a:extLst>
              <a:ext uri="{FF2B5EF4-FFF2-40B4-BE49-F238E27FC236}">
                <a16:creationId xmlns:a16="http://schemas.microsoft.com/office/drawing/2014/main" id="{BBB8D16C-B36D-6CC3-28FF-82F8BE63C2C4}"/>
              </a:ext>
            </a:extLst>
          </p:cNvPr>
          <p:cNvSpPr txBox="1"/>
          <p:nvPr/>
        </p:nvSpPr>
        <p:spPr>
          <a:xfrm>
            <a:off x="6330462" y="2992678"/>
            <a:ext cx="1826141" cy="338554"/>
          </a:xfrm>
          <a:prstGeom prst="rect">
            <a:avLst/>
          </a:prstGeom>
          <a:noFill/>
        </p:spPr>
        <p:txBody>
          <a:bodyPr wrap="none" rtlCol="0">
            <a:spAutoFit/>
          </a:bodyPr>
          <a:lstStyle/>
          <a:p>
            <a:pPr algn="l"/>
            <a:r>
              <a:rPr kumimoji="1" lang="ja-JP" altLang="en-US" sz="1600" dirty="0">
                <a:latin typeface="メイリオ" panose="020B0604030504040204" pitchFamily="50" charset="-128"/>
                <a:ea typeface="メイリオ" panose="020B0604030504040204" pitchFamily="50" charset="-128"/>
              </a:rPr>
              <a:t>必ずボタンを押す</a:t>
            </a:r>
          </a:p>
        </p:txBody>
      </p:sp>
    </p:spTree>
    <p:extLst>
      <p:ext uri="{BB962C8B-B14F-4D97-AF65-F5344CB8AC3E}">
        <p14:creationId xmlns:p14="http://schemas.microsoft.com/office/powerpoint/2010/main" val="14427857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F183C614-99B5-C221-7690-653789BBD295}"/>
              </a:ext>
            </a:extLst>
          </p:cNvPr>
          <p:cNvPicPr>
            <a:picLocks noChangeAspect="1"/>
          </p:cNvPicPr>
          <p:nvPr/>
        </p:nvPicPr>
        <p:blipFill>
          <a:blip r:embed="rId2"/>
          <a:stretch>
            <a:fillRect/>
          </a:stretch>
        </p:blipFill>
        <p:spPr>
          <a:xfrm>
            <a:off x="1556237" y="802847"/>
            <a:ext cx="9561635" cy="5976022"/>
          </a:xfrm>
          <a:prstGeom prst="rect">
            <a:avLst/>
          </a:prstGeom>
        </p:spPr>
      </p:pic>
      <p:sp>
        <p:nvSpPr>
          <p:cNvPr id="4" name="テキスト ボックス 3">
            <a:extLst>
              <a:ext uri="{FF2B5EF4-FFF2-40B4-BE49-F238E27FC236}">
                <a16:creationId xmlns:a16="http://schemas.microsoft.com/office/drawing/2014/main" id="{D7CE4315-E57F-3A62-F64F-3B836D6A1601}"/>
              </a:ext>
            </a:extLst>
          </p:cNvPr>
          <p:cNvSpPr txBox="1"/>
          <p:nvPr/>
        </p:nvSpPr>
        <p:spPr>
          <a:xfrm>
            <a:off x="861646" y="211016"/>
            <a:ext cx="5274201" cy="584775"/>
          </a:xfrm>
          <a:prstGeom prst="rect">
            <a:avLst/>
          </a:prstGeom>
          <a:noFill/>
        </p:spPr>
        <p:txBody>
          <a:bodyPr wrap="none" rtlCol="0">
            <a:spAutoFit/>
          </a:bodyPr>
          <a:lstStyle/>
          <a:p>
            <a:pPr algn="l"/>
            <a:r>
              <a:rPr kumimoji="1" lang="en-US" altLang="ja-JP" sz="3200" dirty="0">
                <a:latin typeface="メイリオ" panose="020B0604030504040204" pitchFamily="50" charset="-128"/>
                <a:ea typeface="メイリオ" panose="020B0604030504040204" pitchFamily="50" charset="-128"/>
              </a:rPr>
              <a:t>1) </a:t>
            </a:r>
            <a:r>
              <a:rPr kumimoji="1" lang="ja-JP" altLang="en-US" sz="3200" dirty="0">
                <a:latin typeface="メイリオ" panose="020B0604030504040204" pitchFamily="50" charset="-128"/>
                <a:ea typeface="メイリオ" panose="020B0604030504040204" pitchFamily="50" charset="-128"/>
              </a:rPr>
              <a:t>演習：画面分割イメージ</a:t>
            </a:r>
          </a:p>
        </p:txBody>
      </p:sp>
      <p:sp>
        <p:nvSpPr>
          <p:cNvPr id="5" name="テキスト ボックス 4">
            <a:extLst>
              <a:ext uri="{FF2B5EF4-FFF2-40B4-BE49-F238E27FC236}">
                <a16:creationId xmlns:a16="http://schemas.microsoft.com/office/drawing/2014/main" id="{70C2D413-AB9C-9711-D13F-24E8D4649BAB}"/>
              </a:ext>
            </a:extLst>
          </p:cNvPr>
          <p:cNvSpPr txBox="1"/>
          <p:nvPr/>
        </p:nvSpPr>
        <p:spPr>
          <a:xfrm>
            <a:off x="3191607" y="2967335"/>
            <a:ext cx="1723549" cy="461665"/>
          </a:xfrm>
          <a:prstGeom prst="rect">
            <a:avLst/>
          </a:prstGeom>
          <a:noFill/>
        </p:spPr>
        <p:txBody>
          <a:bodyPr wrap="none" rtlCol="0">
            <a:spAutoFit/>
          </a:bodyPr>
          <a:lstStyle/>
          <a:p>
            <a:pPr algn="l"/>
            <a:r>
              <a:rPr kumimoji="1" lang="ja-JP" altLang="en-US" sz="2400" dirty="0">
                <a:latin typeface="メイリオ" panose="020B0604030504040204" pitchFamily="50" charset="-128"/>
                <a:ea typeface="メイリオ" panose="020B0604030504040204" pitchFamily="50" charset="-128"/>
              </a:rPr>
              <a:t>講義ノート</a:t>
            </a:r>
          </a:p>
        </p:txBody>
      </p:sp>
      <p:sp>
        <p:nvSpPr>
          <p:cNvPr id="6" name="テキスト ボックス 5">
            <a:extLst>
              <a:ext uri="{FF2B5EF4-FFF2-40B4-BE49-F238E27FC236}">
                <a16:creationId xmlns:a16="http://schemas.microsoft.com/office/drawing/2014/main" id="{B6CCE025-DF6C-827F-9FEB-9AC923AC1E88}"/>
              </a:ext>
            </a:extLst>
          </p:cNvPr>
          <p:cNvSpPr txBox="1"/>
          <p:nvPr/>
        </p:nvSpPr>
        <p:spPr>
          <a:xfrm>
            <a:off x="7606813" y="2967335"/>
            <a:ext cx="2646878" cy="461665"/>
          </a:xfrm>
          <a:prstGeom prst="rect">
            <a:avLst/>
          </a:prstGeom>
          <a:noFill/>
        </p:spPr>
        <p:txBody>
          <a:bodyPr wrap="none" rtlCol="0">
            <a:spAutoFit/>
          </a:bodyPr>
          <a:lstStyle/>
          <a:p>
            <a:pPr algn="l"/>
            <a:r>
              <a:rPr kumimoji="1" lang="ja-JP" altLang="en-US" sz="2400" dirty="0">
                <a:latin typeface="メイリオ" panose="020B0604030504040204" pitchFamily="50" charset="-128"/>
                <a:ea typeface="メイリオ" panose="020B0604030504040204" pitchFamily="50" charset="-128"/>
              </a:rPr>
              <a:t>演習ワークシート</a:t>
            </a:r>
          </a:p>
        </p:txBody>
      </p:sp>
      <p:sp>
        <p:nvSpPr>
          <p:cNvPr id="7" name="テキスト ボックス 6">
            <a:extLst>
              <a:ext uri="{FF2B5EF4-FFF2-40B4-BE49-F238E27FC236}">
                <a16:creationId xmlns:a16="http://schemas.microsoft.com/office/drawing/2014/main" id="{452ED768-13B0-569E-1763-04F7DA140BEF}"/>
              </a:ext>
            </a:extLst>
          </p:cNvPr>
          <p:cNvSpPr txBox="1"/>
          <p:nvPr/>
        </p:nvSpPr>
        <p:spPr>
          <a:xfrm>
            <a:off x="1747601" y="5178669"/>
            <a:ext cx="4044461" cy="931985"/>
          </a:xfrm>
          <a:prstGeom prst="rect">
            <a:avLst/>
          </a:prstGeom>
          <a:solidFill>
            <a:schemeClr val="bg1"/>
          </a:solidFill>
        </p:spPr>
        <p:txBody>
          <a:bodyPr wrap="square" rtlCol="0">
            <a:spAutoFit/>
          </a:bodyPr>
          <a:lstStyle/>
          <a:p>
            <a:pPr algn="l"/>
            <a:endParaRPr kumimoji="1" lang="ja-JP" altLang="en-US" sz="2400" dirty="0">
              <a:latin typeface="メイリオ" panose="020B0604030504040204" pitchFamily="50" charset="-128"/>
              <a:ea typeface="メイリオ" panose="020B0604030504040204" pitchFamily="50" charset="-128"/>
            </a:endParaRPr>
          </a:p>
        </p:txBody>
      </p:sp>
      <p:sp>
        <p:nvSpPr>
          <p:cNvPr id="8" name="四角形: 角を丸くする 7">
            <a:extLst>
              <a:ext uri="{FF2B5EF4-FFF2-40B4-BE49-F238E27FC236}">
                <a16:creationId xmlns:a16="http://schemas.microsoft.com/office/drawing/2014/main" id="{434794CB-CF48-EBAF-7744-3C977231A029}"/>
              </a:ext>
            </a:extLst>
          </p:cNvPr>
          <p:cNvSpPr/>
          <p:nvPr/>
        </p:nvSpPr>
        <p:spPr>
          <a:xfrm>
            <a:off x="1556237" y="4879731"/>
            <a:ext cx="9561635" cy="1494692"/>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B25F5255-5128-BB89-3E22-8EB2BFB00FC9}"/>
              </a:ext>
            </a:extLst>
          </p:cNvPr>
          <p:cNvSpPr txBox="1"/>
          <p:nvPr/>
        </p:nvSpPr>
        <p:spPr>
          <a:xfrm>
            <a:off x="1747601" y="4510321"/>
            <a:ext cx="2492990" cy="400110"/>
          </a:xfrm>
          <a:prstGeom prst="rect">
            <a:avLst/>
          </a:prstGeom>
          <a:noFill/>
        </p:spPr>
        <p:txBody>
          <a:bodyPr wrap="none" rtlCol="0">
            <a:spAutoFit/>
          </a:bodyPr>
          <a:lstStyle/>
          <a:p>
            <a:pPr algn="l"/>
            <a:r>
              <a:rPr kumimoji="1" lang="ja-JP" altLang="en-US" sz="2000" dirty="0">
                <a:solidFill>
                  <a:srgbClr val="FF0000"/>
                </a:solidFill>
                <a:latin typeface="メイリオ" panose="020B0604030504040204" pitchFamily="50" charset="-128"/>
                <a:ea typeface="メイリオ" panose="020B0604030504040204" pitchFamily="50" charset="-128"/>
              </a:rPr>
              <a:t>演習問題文だけ記載</a:t>
            </a:r>
          </a:p>
        </p:txBody>
      </p:sp>
      <p:sp>
        <p:nvSpPr>
          <p:cNvPr id="10" name="テキスト ボックス 9">
            <a:extLst>
              <a:ext uri="{FF2B5EF4-FFF2-40B4-BE49-F238E27FC236}">
                <a16:creationId xmlns:a16="http://schemas.microsoft.com/office/drawing/2014/main" id="{756FEEC5-143C-E39C-968B-6CD9C125DE43}"/>
              </a:ext>
            </a:extLst>
          </p:cNvPr>
          <p:cNvSpPr txBox="1"/>
          <p:nvPr/>
        </p:nvSpPr>
        <p:spPr>
          <a:xfrm>
            <a:off x="7007913" y="4311688"/>
            <a:ext cx="3844677" cy="646331"/>
          </a:xfrm>
          <a:prstGeom prst="rect">
            <a:avLst/>
          </a:prstGeom>
          <a:noFill/>
        </p:spPr>
        <p:txBody>
          <a:bodyPr wrap="square" rtlCol="0">
            <a:spAutoFit/>
          </a:bodyPr>
          <a:lstStyle/>
          <a:p>
            <a:pPr algn="l"/>
            <a:r>
              <a:rPr kumimoji="1" lang="ja-JP" altLang="en-US" dirty="0">
                <a:solidFill>
                  <a:srgbClr val="FF0000"/>
                </a:solidFill>
                <a:latin typeface="メイリオ" panose="020B0604030504040204" pitchFamily="50" charset="-128"/>
                <a:ea typeface="メイリオ" panose="020B0604030504040204" pitchFamily="50" charset="-128"/>
              </a:rPr>
              <a:t>演習問題に続けて解答欄（プログラムを書いて実行できる）がある</a:t>
            </a:r>
          </a:p>
        </p:txBody>
      </p:sp>
    </p:spTree>
    <p:extLst>
      <p:ext uri="{BB962C8B-B14F-4D97-AF65-F5344CB8AC3E}">
        <p14:creationId xmlns:p14="http://schemas.microsoft.com/office/powerpoint/2010/main" val="10230839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A80E3110-BB4A-1467-B149-A5BDFD5EC53A}"/>
              </a:ext>
            </a:extLst>
          </p:cNvPr>
          <p:cNvSpPr txBox="1"/>
          <p:nvPr/>
        </p:nvSpPr>
        <p:spPr>
          <a:xfrm>
            <a:off x="606669" y="241857"/>
            <a:ext cx="4453463" cy="584775"/>
          </a:xfrm>
          <a:prstGeom prst="rect">
            <a:avLst/>
          </a:prstGeom>
          <a:noFill/>
        </p:spPr>
        <p:txBody>
          <a:bodyPr wrap="none" rtlCol="0">
            <a:spAutoFit/>
          </a:bodyPr>
          <a:lstStyle/>
          <a:p>
            <a:pPr algn="l"/>
            <a:r>
              <a:rPr kumimoji="1" lang="en-US" altLang="ja-JP" sz="3200" dirty="0">
                <a:latin typeface="メイリオ" panose="020B0604030504040204" pitchFamily="50" charset="-128"/>
                <a:ea typeface="メイリオ" panose="020B0604030504040204" pitchFamily="50" charset="-128"/>
              </a:rPr>
              <a:t>2)</a:t>
            </a:r>
            <a:r>
              <a:rPr kumimoji="1" lang="ja-JP" altLang="en-US" sz="3200" dirty="0">
                <a:latin typeface="メイリオ" panose="020B0604030504040204" pitchFamily="50" charset="-128"/>
                <a:ea typeface="メイリオ" panose="020B0604030504040204" pitchFamily="50" charset="-128"/>
              </a:rPr>
              <a:t>演習</a:t>
            </a:r>
            <a:r>
              <a:rPr kumimoji="1" lang="en-US" altLang="ja-JP" sz="3200" dirty="0">
                <a:latin typeface="メイリオ" panose="020B0604030504040204" pitchFamily="50" charset="-128"/>
                <a:ea typeface="メイリオ" panose="020B0604030504040204" pitchFamily="50" charset="-128"/>
              </a:rPr>
              <a:t> </a:t>
            </a:r>
            <a:r>
              <a:rPr kumimoji="1" lang="ja-JP" altLang="en-US" sz="3200" dirty="0">
                <a:latin typeface="メイリオ" panose="020B0604030504040204" pitchFamily="50" charset="-128"/>
                <a:ea typeface="メイリオ" panose="020B0604030504040204" pitchFamily="50" charset="-128"/>
              </a:rPr>
              <a:t>画面分割の方法</a:t>
            </a:r>
          </a:p>
        </p:txBody>
      </p:sp>
      <p:sp>
        <p:nvSpPr>
          <p:cNvPr id="3" name="テキスト ボックス 2">
            <a:extLst>
              <a:ext uri="{FF2B5EF4-FFF2-40B4-BE49-F238E27FC236}">
                <a16:creationId xmlns:a16="http://schemas.microsoft.com/office/drawing/2014/main" id="{BDE61357-ABF5-FCAA-7638-4F52C125802F}"/>
              </a:ext>
            </a:extLst>
          </p:cNvPr>
          <p:cNvSpPr txBox="1"/>
          <p:nvPr/>
        </p:nvSpPr>
        <p:spPr>
          <a:xfrm>
            <a:off x="2426426" y="1600269"/>
            <a:ext cx="1898148" cy="461665"/>
          </a:xfrm>
          <a:prstGeom prst="rect">
            <a:avLst/>
          </a:prstGeom>
          <a:noFill/>
        </p:spPr>
        <p:txBody>
          <a:bodyPr wrap="none" rtlCol="0">
            <a:spAutoFit/>
          </a:bodyPr>
          <a:lstStyle/>
          <a:p>
            <a:pPr algn="l"/>
            <a:r>
              <a:rPr kumimoji="1" lang="en-US" altLang="ja-JP" sz="2400" b="1" dirty="0">
                <a:latin typeface="メイリオ" panose="020B0604030504040204" pitchFamily="50" charset="-128"/>
                <a:ea typeface="メイリオ" panose="020B0604030504040204" pitchFamily="50" charset="-128"/>
              </a:rPr>
              <a:t>Tab Resize</a:t>
            </a:r>
            <a:endParaRPr kumimoji="1" lang="ja-JP" altLang="en-US" sz="2400" b="1" dirty="0">
              <a:latin typeface="メイリオ" panose="020B0604030504040204" pitchFamily="50" charset="-128"/>
              <a:ea typeface="メイリオ" panose="020B0604030504040204" pitchFamily="50" charset="-128"/>
            </a:endParaRPr>
          </a:p>
        </p:txBody>
      </p:sp>
      <p:sp>
        <p:nvSpPr>
          <p:cNvPr id="4" name="テキスト ボックス 3">
            <a:extLst>
              <a:ext uri="{FF2B5EF4-FFF2-40B4-BE49-F238E27FC236}">
                <a16:creationId xmlns:a16="http://schemas.microsoft.com/office/drawing/2014/main" id="{779B8BC7-D081-98B6-4103-1887E7963174}"/>
              </a:ext>
            </a:extLst>
          </p:cNvPr>
          <p:cNvSpPr txBox="1"/>
          <p:nvPr/>
        </p:nvSpPr>
        <p:spPr>
          <a:xfrm>
            <a:off x="745381" y="1613320"/>
            <a:ext cx="1672253" cy="461665"/>
          </a:xfrm>
          <a:prstGeom prst="rect">
            <a:avLst/>
          </a:prstGeom>
          <a:noFill/>
        </p:spPr>
        <p:txBody>
          <a:bodyPr wrap="none" rtlCol="0">
            <a:spAutoFit/>
          </a:bodyPr>
          <a:lstStyle/>
          <a:p>
            <a:pPr algn="l"/>
            <a:r>
              <a:rPr lang="en-US" altLang="ja-JP" sz="2400" dirty="0">
                <a:latin typeface="メイリオ" panose="020B0604030504040204" pitchFamily="50" charset="-128"/>
                <a:ea typeface="メイリオ" panose="020B0604030504040204" pitchFamily="50" charset="-128"/>
              </a:rPr>
              <a:t>C</a:t>
            </a:r>
            <a:r>
              <a:rPr kumimoji="1" lang="en-US" altLang="ja-JP" sz="2400" dirty="0">
                <a:latin typeface="メイリオ" panose="020B0604030504040204" pitchFamily="50" charset="-128"/>
                <a:ea typeface="メイリオ" panose="020B0604030504040204" pitchFamily="50" charset="-128"/>
              </a:rPr>
              <a:t>hrome</a:t>
            </a:r>
            <a:r>
              <a:rPr kumimoji="1" lang="ja-JP" altLang="en-US" sz="2400" dirty="0">
                <a:latin typeface="メイリオ" panose="020B0604030504040204" pitchFamily="50" charset="-128"/>
                <a:ea typeface="メイリオ" panose="020B0604030504040204" pitchFamily="50" charset="-128"/>
              </a:rPr>
              <a:t>版</a:t>
            </a:r>
          </a:p>
        </p:txBody>
      </p:sp>
      <p:sp>
        <p:nvSpPr>
          <p:cNvPr id="6" name="テキスト ボックス 5">
            <a:extLst>
              <a:ext uri="{FF2B5EF4-FFF2-40B4-BE49-F238E27FC236}">
                <a16:creationId xmlns:a16="http://schemas.microsoft.com/office/drawing/2014/main" id="{600BBBA7-C371-7A99-22FA-B365A75FED85}"/>
              </a:ext>
            </a:extLst>
          </p:cNvPr>
          <p:cNvSpPr txBox="1"/>
          <p:nvPr/>
        </p:nvSpPr>
        <p:spPr>
          <a:xfrm>
            <a:off x="736589" y="1962946"/>
            <a:ext cx="8882196" cy="1015663"/>
          </a:xfrm>
          <a:prstGeom prst="rect">
            <a:avLst/>
          </a:prstGeom>
          <a:noFill/>
        </p:spPr>
        <p:txBody>
          <a:bodyPr wrap="square" rtlCol="0">
            <a:spAutoFit/>
          </a:bodyPr>
          <a:lstStyle/>
          <a:p>
            <a:pPr algn="l"/>
            <a:r>
              <a:rPr kumimoji="1" lang="en-US" altLang="ja-JP" sz="2000" dirty="0">
                <a:latin typeface="メイリオ" panose="020B0604030504040204" pitchFamily="50" charset="-128"/>
                <a:ea typeface="メイリオ" panose="020B0604030504040204" pitchFamily="50" charset="-128"/>
                <a:hlinkClick r:id="rId2"/>
              </a:rPr>
              <a:t>https://chromewebstore.google.com/detail/tab-resize-split-screen-l/bkpenclhmiealbebdopglffmfdiilejc?hl=ja</a:t>
            </a:r>
            <a:endParaRPr kumimoji="1" lang="en-US" altLang="ja-JP" sz="2000" dirty="0">
              <a:latin typeface="メイリオ" panose="020B0604030504040204" pitchFamily="50" charset="-128"/>
              <a:ea typeface="メイリオ" panose="020B0604030504040204" pitchFamily="50" charset="-128"/>
            </a:endParaRPr>
          </a:p>
          <a:p>
            <a:pPr algn="l"/>
            <a:endParaRPr kumimoji="1" lang="ja-JP" altLang="en-US" sz="2000" dirty="0">
              <a:latin typeface="メイリオ" panose="020B0604030504040204" pitchFamily="50" charset="-128"/>
              <a:ea typeface="メイリオ" panose="020B0604030504040204" pitchFamily="50" charset="-128"/>
            </a:endParaRPr>
          </a:p>
        </p:txBody>
      </p:sp>
      <p:sp>
        <p:nvSpPr>
          <p:cNvPr id="7" name="テキスト ボックス 6">
            <a:extLst>
              <a:ext uri="{FF2B5EF4-FFF2-40B4-BE49-F238E27FC236}">
                <a16:creationId xmlns:a16="http://schemas.microsoft.com/office/drawing/2014/main" id="{32D3F091-2607-85DC-DDBD-DC4FE5CF022D}"/>
              </a:ext>
            </a:extLst>
          </p:cNvPr>
          <p:cNvSpPr txBox="1"/>
          <p:nvPr/>
        </p:nvSpPr>
        <p:spPr>
          <a:xfrm>
            <a:off x="993531" y="845438"/>
            <a:ext cx="10730823" cy="461665"/>
          </a:xfrm>
          <a:prstGeom prst="rect">
            <a:avLst/>
          </a:prstGeom>
          <a:noFill/>
        </p:spPr>
        <p:txBody>
          <a:bodyPr wrap="none" rtlCol="0">
            <a:spAutoFit/>
          </a:bodyPr>
          <a:lstStyle/>
          <a:p>
            <a:pPr algn="l"/>
            <a:r>
              <a:rPr kumimoji="1" lang="ja-JP" altLang="en-US" sz="2400" dirty="0">
                <a:latin typeface="メイリオ" panose="020B0604030504040204" pitchFamily="50" charset="-128"/>
                <a:ea typeface="メイリオ" panose="020B0604030504040204" pitchFamily="50" charset="-128"/>
              </a:rPr>
              <a:t>講義用資料と演習ノートを</a:t>
            </a:r>
            <a:r>
              <a:rPr kumimoji="1" lang="en-US" altLang="ja-JP" sz="2400" dirty="0">
                <a:latin typeface="メイリオ" panose="020B0604030504040204" pitchFamily="50" charset="-128"/>
                <a:ea typeface="メイリオ" panose="020B0604030504040204" pitchFamily="50" charset="-128"/>
              </a:rPr>
              <a:t>PC</a:t>
            </a:r>
            <a:r>
              <a:rPr kumimoji="1" lang="ja-JP" altLang="en-US" sz="2400" dirty="0">
                <a:latin typeface="メイリオ" panose="020B0604030504040204" pitchFamily="50" charset="-128"/>
                <a:ea typeface="メイリオ" panose="020B0604030504040204" pitchFamily="50" charset="-128"/>
              </a:rPr>
              <a:t>画面を分割して対比できるようにするアプリ</a:t>
            </a:r>
          </a:p>
        </p:txBody>
      </p:sp>
      <p:sp>
        <p:nvSpPr>
          <p:cNvPr id="9" name="テキスト ボックス 8">
            <a:extLst>
              <a:ext uri="{FF2B5EF4-FFF2-40B4-BE49-F238E27FC236}">
                <a16:creationId xmlns:a16="http://schemas.microsoft.com/office/drawing/2014/main" id="{9846C873-DC3F-E1CF-5347-BA45684B17BE}"/>
              </a:ext>
            </a:extLst>
          </p:cNvPr>
          <p:cNvSpPr txBox="1"/>
          <p:nvPr/>
        </p:nvSpPr>
        <p:spPr>
          <a:xfrm>
            <a:off x="745381" y="3855637"/>
            <a:ext cx="7466635" cy="707886"/>
          </a:xfrm>
          <a:prstGeom prst="rect">
            <a:avLst/>
          </a:prstGeom>
          <a:noFill/>
        </p:spPr>
        <p:txBody>
          <a:bodyPr wrap="square" rtlCol="0">
            <a:spAutoFit/>
          </a:bodyPr>
          <a:lstStyle/>
          <a:p>
            <a:pPr algn="l"/>
            <a:r>
              <a:rPr kumimoji="1" lang="en-US" altLang="ja-JP" sz="2000" dirty="0">
                <a:latin typeface="メイリオ" panose="020B0604030504040204" pitchFamily="50" charset="-128"/>
                <a:ea typeface="メイリオ" panose="020B0604030504040204" pitchFamily="50" charset="-128"/>
                <a:hlinkClick r:id="rId3"/>
              </a:rPr>
              <a:t>https://miyashimo-studio.jp/blog/detail/chrome-plugin-tab-resize/</a:t>
            </a:r>
            <a:endParaRPr kumimoji="1" lang="ja-JP" altLang="en-US" sz="2000" dirty="0">
              <a:latin typeface="メイリオ" panose="020B0604030504040204" pitchFamily="50" charset="-128"/>
              <a:ea typeface="メイリオ" panose="020B0604030504040204" pitchFamily="50" charset="-128"/>
            </a:endParaRPr>
          </a:p>
        </p:txBody>
      </p:sp>
      <p:sp>
        <p:nvSpPr>
          <p:cNvPr id="10" name="テキスト ボックス 9">
            <a:extLst>
              <a:ext uri="{FF2B5EF4-FFF2-40B4-BE49-F238E27FC236}">
                <a16:creationId xmlns:a16="http://schemas.microsoft.com/office/drawing/2014/main" id="{5519FEDD-BFC8-AF8F-1D7B-902A7176F9CA}"/>
              </a:ext>
            </a:extLst>
          </p:cNvPr>
          <p:cNvSpPr txBox="1"/>
          <p:nvPr/>
        </p:nvSpPr>
        <p:spPr>
          <a:xfrm>
            <a:off x="736589" y="3446724"/>
            <a:ext cx="5659178" cy="461665"/>
          </a:xfrm>
          <a:prstGeom prst="rect">
            <a:avLst/>
          </a:prstGeom>
          <a:noFill/>
        </p:spPr>
        <p:txBody>
          <a:bodyPr wrap="none" rtlCol="0">
            <a:spAutoFit/>
          </a:bodyPr>
          <a:lstStyle/>
          <a:p>
            <a:pPr algn="l"/>
            <a:r>
              <a:rPr lang="ja-JP" altLang="en-US" sz="2400" dirty="0">
                <a:latin typeface="メイリオ" panose="020B0604030504040204" pitchFamily="50" charset="-128"/>
                <a:ea typeface="メイリオ" panose="020B0604030504040204" pitchFamily="50" charset="-128"/>
              </a:rPr>
              <a:t>インストール、使い方（</a:t>
            </a:r>
            <a:r>
              <a:rPr lang="en-US" altLang="ja-JP" sz="2400" dirty="0">
                <a:latin typeface="メイリオ" panose="020B0604030504040204" pitchFamily="50" charset="-128"/>
                <a:ea typeface="メイリオ" panose="020B0604030504040204" pitchFamily="50" charset="-128"/>
              </a:rPr>
              <a:t>Let’s go</a:t>
            </a:r>
            <a:r>
              <a:rPr lang="ja-JP" altLang="en-US" sz="2400" dirty="0">
                <a:latin typeface="メイリオ" panose="020B0604030504040204" pitchFamily="50" charset="-128"/>
                <a:ea typeface="メイリオ" panose="020B0604030504040204" pitchFamily="50" charset="-128"/>
              </a:rPr>
              <a:t>まで）</a:t>
            </a:r>
            <a:endParaRPr kumimoji="1" lang="ja-JP" altLang="en-US" sz="2400" dirty="0">
              <a:latin typeface="メイリオ" panose="020B0604030504040204" pitchFamily="50" charset="-128"/>
              <a:ea typeface="メイリオ" panose="020B0604030504040204" pitchFamily="50" charset="-128"/>
            </a:endParaRPr>
          </a:p>
        </p:txBody>
      </p:sp>
      <p:pic>
        <p:nvPicPr>
          <p:cNvPr id="12" name="図 11">
            <a:extLst>
              <a:ext uri="{FF2B5EF4-FFF2-40B4-BE49-F238E27FC236}">
                <a16:creationId xmlns:a16="http://schemas.microsoft.com/office/drawing/2014/main" id="{C9CE48CA-47DA-8EA3-D037-0202DFDF85D9}"/>
              </a:ext>
            </a:extLst>
          </p:cNvPr>
          <p:cNvPicPr>
            <a:picLocks noChangeAspect="1"/>
          </p:cNvPicPr>
          <p:nvPr/>
        </p:nvPicPr>
        <p:blipFill>
          <a:blip r:embed="rId4"/>
          <a:stretch>
            <a:fillRect/>
          </a:stretch>
        </p:blipFill>
        <p:spPr>
          <a:xfrm>
            <a:off x="8669215" y="3623598"/>
            <a:ext cx="3288873" cy="3030674"/>
          </a:xfrm>
          <a:prstGeom prst="rect">
            <a:avLst/>
          </a:prstGeom>
        </p:spPr>
      </p:pic>
      <p:sp>
        <p:nvSpPr>
          <p:cNvPr id="13" name="吹き出し: 四角形 12">
            <a:extLst>
              <a:ext uri="{FF2B5EF4-FFF2-40B4-BE49-F238E27FC236}">
                <a16:creationId xmlns:a16="http://schemas.microsoft.com/office/drawing/2014/main" id="{C56245DF-C016-7AC9-A63E-14E0007B3B3E}"/>
              </a:ext>
            </a:extLst>
          </p:cNvPr>
          <p:cNvSpPr/>
          <p:nvPr/>
        </p:nvSpPr>
        <p:spPr>
          <a:xfrm>
            <a:off x="10313651" y="3568860"/>
            <a:ext cx="870164" cy="836086"/>
          </a:xfrm>
          <a:prstGeom prst="wedgeRectCallout">
            <a:avLst>
              <a:gd name="adj1" fmla="val -44073"/>
              <a:gd name="adj2" fmla="val -69099"/>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a:extLst>
              <a:ext uri="{FF2B5EF4-FFF2-40B4-BE49-F238E27FC236}">
                <a16:creationId xmlns:a16="http://schemas.microsoft.com/office/drawing/2014/main" id="{27AAD84D-99E7-4784-C7BB-8C62E01C06F4}"/>
              </a:ext>
            </a:extLst>
          </p:cNvPr>
          <p:cNvSpPr txBox="1"/>
          <p:nvPr/>
        </p:nvSpPr>
        <p:spPr>
          <a:xfrm>
            <a:off x="8335108" y="3037265"/>
            <a:ext cx="3507692" cy="461665"/>
          </a:xfrm>
          <a:prstGeom prst="rect">
            <a:avLst/>
          </a:prstGeom>
          <a:noFill/>
        </p:spPr>
        <p:txBody>
          <a:bodyPr wrap="none" rtlCol="0">
            <a:spAutoFit/>
          </a:bodyPr>
          <a:lstStyle/>
          <a:p>
            <a:pPr algn="l"/>
            <a:r>
              <a:rPr kumimoji="1" lang="en-US" altLang="ja-JP" sz="2400" dirty="0">
                <a:latin typeface="メイリオ" panose="020B0604030504040204" pitchFamily="50" charset="-128"/>
                <a:ea typeface="メイリオ" panose="020B0604030504040204" pitchFamily="50" charset="-128"/>
              </a:rPr>
              <a:t>1x2</a:t>
            </a:r>
            <a:r>
              <a:rPr kumimoji="1" lang="ja-JP" altLang="en-US" sz="2400" dirty="0">
                <a:latin typeface="メイリオ" panose="020B0604030504040204" pitchFamily="50" charset="-128"/>
                <a:ea typeface="メイリオ" panose="020B0604030504040204" pitchFamily="50" charset="-128"/>
              </a:rPr>
              <a:t>のレイアウトを選択</a:t>
            </a:r>
            <a:endParaRPr kumimoji="1" lang="en-US" altLang="ja-JP" sz="24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175310939"/>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none" rtlCol="0">
        <a:spAutoFit/>
      </a:bodyPr>
      <a:lstStyle>
        <a:defPPr algn="l">
          <a:defRPr kumimoji="1" sz="2400" dirty="0">
            <a:latin typeface="メイリオ" panose="020B0604030504040204" pitchFamily="50" charset="-128"/>
            <a:ea typeface="メイリオ" panose="020B0604030504040204" pitchFamily="50" charset="-128"/>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7531</TotalTime>
  <Words>1310</Words>
  <Application>Microsoft Office PowerPoint</Application>
  <PresentationFormat>ワイド画面</PresentationFormat>
  <Paragraphs>160</Paragraphs>
  <Slides>38</Slides>
  <Notes>2</Notes>
  <HiddenSlides>0</HiddenSlides>
  <MMClips>0</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38</vt:i4>
      </vt:variant>
    </vt:vector>
  </HeadingPairs>
  <TitlesOfParts>
    <vt:vector size="44" baseType="lpstr">
      <vt:lpstr>メイリオ</vt:lpstr>
      <vt:lpstr>游ゴシック</vt:lpstr>
      <vt:lpstr>游ゴシック Light</vt:lpstr>
      <vt:lpstr>Arial</vt:lpstr>
      <vt:lpstr>Wingdings</vt:lpstr>
      <vt:lpstr>Office テーマ</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Hiroshi Uehara</dc:creator>
  <cp:lastModifiedBy>Hiroshi Uehara</cp:lastModifiedBy>
  <cp:revision>65</cp:revision>
  <dcterms:created xsi:type="dcterms:W3CDTF">2024-07-27T15:33:43Z</dcterms:created>
  <dcterms:modified xsi:type="dcterms:W3CDTF">2024-09-02T07:09:06Z</dcterms:modified>
</cp:coreProperties>
</file>